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511935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3F"/>
    <a:srgbClr val="FF3B3B"/>
    <a:srgbClr val="FFFF66"/>
    <a:srgbClr val="F4750C"/>
    <a:srgbClr val="7190F3"/>
    <a:srgbClr val="2F5597"/>
    <a:srgbClr val="D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364" autoAdjust="0"/>
  </p:normalViewPr>
  <p:slideViewPr>
    <p:cSldViewPr snapToGrid="0">
      <p:cViewPr varScale="1">
        <p:scale>
          <a:sx n="66" d="100"/>
          <a:sy n="66" d="100"/>
        </p:scale>
        <p:origin x="19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2024/12/7</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2024/12/7</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g"/><Relationship Id="rId18" Type="http://schemas.openxmlformats.org/officeDocument/2006/relationships/image" Target="../media/image16.jpe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5805C3-2309-BFF8-070C-2BE96E5C7E4F}"/>
              </a:ext>
            </a:extLst>
          </p:cNvPr>
          <p:cNvSpPr/>
          <p:nvPr/>
        </p:nvSpPr>
        <p:spPr>
          <a:xfrm>
            <a:off x="0" y="0"/>
            <a:ext cx="3695699" cy="10691814"/>
          </a:xfrm>
          <a:prstGeom prst="rect">
            <a:avLst/>
          </a:prstGeom>
          <a:solidFill>
            <a:schemeClr val="tx1">
              <a:lumMod val="75000"/>
              <a:lumOff val="2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1" name="Picture 8">
            <a:extLst>
              <a:ext uri="{FF2B5EF4-FFF2-40B4-BE49-F238E27FC236}">
                <a16:creationId xmlns:a16="http://schemas.microsoft.com/office/drawing/2014/main" id="{617BDE5C-DBA3-D4AA-D331-799899245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51" y="9977896"/>
            <a:ext cx="494247" cy="494247"/>
          </a:xfrm>
          <a:prstGeom prst="rect">
            <a:avLst/>
          </a:prstGeom>
          <a:noFill/>
          <a:extLst>
            <a:ext uri="{909E8E84-426E-40DD-AFC4-6F175D3DCCD1}">
              <a14:hiddenFill xmlns:a14="http://schemas.microsoft.com/office/drawing/2010/main">
                <a:solidFill>
                  <a:srgbClr val="FFFFFF"/>
                </a:solidFill>
              </a14:hiddenFill>
            </a:ext>
          </a:extLst>
        </p:spPr>
      </p:pic>
      <p:sp>
        <p:nvSpPr>
          <p:cNvPr id="1372" name="テキスト ボックス 1371">
            <a:extLst>
              <a:ext uri="{FF2B5EF4-FFF2-40B4-BE49-F238E27FC236}">
                <a16:creationId xmlns:a16="http://schemas.microsoft.com/office/drawing/2014/main" id="{A1CFABDF-D982-DA68-211A-C46AF5A71F04}"/>
              </a:ext>
            </a:extLst>
          </p:cNvPr>
          <p:cNvSpPr txBox="1"/>
          <p:nvPr/>
        </p:nvSpPr>
        <p:spPr>
          <a:xfrm>
            <a:off x="1570060" y="9972759"/>
            <a:ext cx="1388493" cy="528350"/>
          </a:xfrm>
          <a:prstGeom prst="rect">
            <a:avLst/>
          </a:prstGeom>
          <a:noFill/>
        </p:spPr>
        <p:txBody>
          <a:bodyPr wrap="square" rtlCol="0">
            <a:spAutoFit/>
          </a:bodyPr>
          <a:lstStyle/>
          <a:p>
            <a:pPr algn="ctr">
              <a:lnSpc>
                <a:spcPts val="1700"/>
              </a:lnSpc>
            </a:pPr>
            <a:r>
              <a:rPr kumimoji="1" lang="en-US" altLang="ja-JP" sz="1600" b="1" dirty="0">
                <a:solidFill>
                  <a:schemeClr val="bg1"/>
                </a:solidFill>
              </a:rPr>
              <a:t>Artemis Homepage</a:t>
            </a:r>
            <a:endParaRPr kumimoji="1" lang="ja-JP" altLang="en-US" sz="1600" b="1" dirty="0">
              <a:solidFill>
                <a:schemeClr val="bg1"/>
              </a:solidFill>
            </a:endParaRPr>
          </a:p>
        </p:txBody>
      </p:sp>
      <p:pic>
        <p:nvPicPr>
          <p:cNvPr id="5" name="図 4" descr="テキスト, ロゴ&#10;&#10;自動的に生成された説明">
            <a:extLst>
              <a:ext uri="{FF2B5EF4-FFF2-40B4-BE49-F238E27FC236}">
                <a16:creationId xmlns:a16="http://schemas.microsoft.com/office/drawing/2014/main" id="{49354A4D-36CC-66CA-2B85-95B5A17E51AC}"/>
              </a:ext>
            </a:extLst>
          </p:cNvPr>
          <p:cNvPicPr>
            <a:picLocks noChangeAspect="1"/>
          </p:cNvPicPr>
          <p:nvPr/>
        </p:nvPicPr>
        <p:blipFill>
          <a:blip r:embed="rId4">
            <a:extLst>
              <a:ext uri="{28A0092B-C50C-407E-A947-70E740481C1C}">
                <a14:useLocalDpi xmlns:a14="http://schemas.microsoft.com/office/drawing/2010/main" val="0"/>
              </a:ext>
            </a:extLst>
          </a:blip>
          <a:srcRect t="23240" b="20248"/>
          <a:stretch/>
        </p:blipFill>
        <p:spPr>
          <a:xfrm>
            <a:off x="44109" y="107950"/>
            <a:ext cx="3607479" cy="1441559"/>
          </a:xfrm>
          <a:prstGeom prst="rect">
            <a:avLst/>
          </a:prstGeom>
        </p:spPr>
      </p:pic>
      <p:grpSp>
        <p:nvGrpSpPr>
          <p:cNvPr id="43" name="グループ化 42">
            <a:extLst>
              <a:ext uri="{FF2B5EF4-FFF2-40B4-BE49-F238E27FC236}">
                <a16:creationId xmlns:a16="http://schemas.microsoft.com/office/drawing/2014/main" id="{12E576A0-CB53-2D42-E1BE-08A8BEDBC4B0}"/>
              </a:ext>
            </a:extLst>
          </p:cNvPr>
          <p:cNvGrpSpPr/>
          <p:nvPr/>
        </p:nvGrpSpPr>
        <p:grpSpPr>
          <a:xfrm>
            <a:off x="149594" y="1608548"/>
            <a:ext cx="3337059" cy="2334660"/>
            <a:chOff x="213094" y="1727939"/>
            <a:chExt cx="3337059" cy="2334660"/>
          </a:xfrm>
        </p:grpSpPr>
        <p:sp>
          <p:nvSpPr>
            <p:cNvPr id="9" name="テキスト ボックス 8">
              <a:extLst>
                <a:ext uri="{FF2B5EF4-FFF2-40B4-BE49-F238E27FC236}">
                  <a16:creationId xmlns:a16="http://schemas.microsoft.com/office/drawing/2014/main" id="{C19B4018-B21E-2AE9-5A4E-C7C851074103}"/>
                </a:ext>
              </a:extLst>
            </p:cNvPr>
            <p:cNvSpPr txBox="1"/>
            <p:nvPr/>
          </p:nvSpPr>
          <p:spPr>
            <a:xfrm>
              <a:off x="280645" y="2211230"/>
              <a:ext cx="3269508" cy="754053"/>
            </a:xfrm>
            <a:prstGeom prst="rect">
              <a:avLst/>
            </a:prstGeom>
            <a:noFill/>
          </p:spPr>
          <p:txBody>
            <a:bodyPr wrap="square" rtlCol="0">
              <a:spAutoFit/>
            </a:bodyPr>
            <a:lstStyle/>
            <a:p>
              <a:r>
                <a:rPr kumimoji="1" lang="ja-JP" altLang="en-US" sz="1400" b="1" dirty="0">
                  <a:solidFill>
                    <a:schemeClr val="bg1"/>
                  </a:solidFill>
                </a:rPr>
                <a:t>チームメンバー</a:t>
              </a:r>
              <a:endParaRPr kumimoji="1" lang="en-US" altLang="ja-JP"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松田 魁琉      　  </a:t>
              </a:r>
              <a:r>
                <a:rPr kumimoji="1" lang="en-US" altLang="ja-JP" sz="1200" dirty="0">
                  <a:solidFill>
                    <a:schemeClr val="bg1"/>
                  </a:solidFill>
                </a:rPr>
                <a:t>/   </a:t>
              </a:r>
              <a:r>
                <a:rPr kumimoji="1" lang="ja-JP" altLang="en-US" sz="1200" dirty="0">
                  <a:solidFill>
                    <a:schemeClr val="bg1"/>
                  </a:solidFill>
                </a:rPr>
                <a:t>　目野 優輝</a:t>
              </a:r>
              <a:endParaRPr kumimoji="1" lang="en-US" altLang="ja-JP" sz="1200" b="1" dirty="0">
                <a:solidFill>
                  <a:schemeClr val="bg1"/>
                </a:solidFill>
              </a:endParaRPr>
            </a:p>
            <a:p>
              <a:r>
                <a:rPr kumimoji="1" lang="ja-JP" altLang="en-US" sz="300" dirty="0">
                  <a:solidFill>
                    <a:schemeClr val="bg1"/>
                  </a:solidFill>
                </a:rPr>
                <a:t> </a:t>
              </a:r>
              <a:endParaRPr kumimoji="1" lang="en-US" altLang="ja-JP" sz="1600" dirty="0">
                <a:solidFill>
                  <a:schemeClr val="bg1"/>
                </a:solidFill>
              </a:endParaRPr>
            </a:p>
            <a:p>
              <a:r>
                <a:rPr kumimoji="1" lang="ja-JP" altLang="en-US" sz="1200" dirty="0">
                  <a:solidFill>
                    <a:schemeClr val="bg1"/>
                  </a:solidFill>
                </a:rPr>
                <a:t>　　石原 廉太郎   　</a:t>
              </a:r>
              <a:r>
                <a:rPr kumimoji="1" lang="en-US" altLang="ja-JP" sz="1200" dirty="0">
                  <a:solidFill>
                    <a:schemeClr val="bg1"/>
                  </a:solidFill>
                </a:rPr>
                <a:t>/    </a:t>
              </a:r>
              <a:r>
                <a:rPr kumimoji="1" lang="ja-JP" altLang="en-US" sz="1200" dirty="0">
                  <a:solidFill>
                    <a:schemeClr val="bg1"/>
                  </a:solidFill>
                </a:rPr>
                <a:t>　熊抱 崚太</a:t>
              </a:r>
              <a:endParaRPr kumimoji="1" lang="ja-JP" altLang="en-US" sz="1600" dirty="0">
                <a:solidFill>
                  <a:schemeClr val="bg1"/>
                </a:solidFill>
              </a:endParaRPr>
            </a:p>
          </p:txBody>
        </p:sp>
        <p:sp>
          <p:nvSpPr>
            <p:cNvPr id="3" name="テキスト ボックス 2">
              <a:extLst>
                <a:ext uri="{FF2B5EF4-FFF2-40B4-BE49-F238E27FC236}">
                  <a16:creationId xmlns:a16="http://schemas.microsoft.com/office/drawing/2014/main" id="{92FA1067-A6D6-3850-A8DF-B78BDD7D4A9B}"/>
                </a:ext>
              </a:extLst>
            </p:cNvPr>
            <p:cNvSpPr txBox="1"/>
            <p:nvPr/>
          </p:nvSpPr>
          <p:spPr>
            <a:xfrm>
              <a:off x="280645" y="2967480"/>
              <a:ext cx="3269508" cy="523220"/>
            </a:xfrm>
            <a:prstGeom prst="rect">
              <a:avLst/>
            </a:prstGeom>
            <a:noFill/>
          </p:spPr>
          <p:txBody>
            <a:bodyPr wrap="square" rtlCol="0">
              <a:spAutoFit/>
            </a:bodyPr>
            <a:lstStyle/>
            <a:p>
              <a:r>
                <a:rPr kumimoji="1" lang="ja-JP" altLang="en-US" sz="1400" b="1" dirty="0">
                  <a:solidFill>
                    <a:schemeClr val="bg1"/>
                  </a:solidFill>
                </a:rPr>
                <a:t>所属ノード</a:t>
              </a:r>
              <a:endParaRPr kumimoji="1" lang="en-US" altLang="ja-JP" sz="16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九州ブロック 福岡ノード</a:t>
              </a:r>
              <a:endParaRPr kumimoji="1" lang="ja-JP" altLang="en-US" sz="1600" dirty="0">
                <a:solidFill>
                  <a:schemeClr val="bg1"/>
                </a:solidFill>
              </a:endParaRPr>
            </a:p>
          </p:txBody>
        </p:sp>
        <p:sp>
          <p:nvSpPr>
            <p:cNvPr id="12" name="テキスト ボックス 11">
              <a:extLst>
                <a:ext uri="{FF2B5EF4-FFF2-40B4-BE49-F238E27FC236}">
                  <a16:creationId xmlns:a16="http://schemas.microsoft.com/office/drawing/2014/main" id="{34F65CA6-5F50-8FE6-B792-9B09120A272D}"/>
                </a:ext>
              </a:extLst>
            </p:cNvPr>
            <p:cNvSpPr txBox="1"/>
            <p:nvPr/>
          </p:nvSpPr>
          <p:spPr>
            <a:xfrm>
              <a:off x="213094" y="1727939"/>
              <a:ext cx="3269508" cy="400110"/>
            </a:xfrm>
            <a:prstGeom prst="rect">
              <a:avLst/>
            </a:prstGeom>
            <a:noFill/>
          </p:spPr>
          <p:txBody>
            <a:bodyPr wrap="square" rtlCol="0">
              <a:spAutoFit/>
            </a:bodyPr>
            <a:lstStyle/>
            <a:p>
              <a:r>
                <a:rPr kumimoji="1" lang="en-US" altLang="ja-JP" sz="2000" b="1" dirty="0">
                  <a:solidFill>
                    <a:schemeClr val="bg1"/>
                  </a:solidFill>
                </a:rPr>
                <a:t>Munako Artemis </a:t>
              </a:r>
              <a:r>
                <a:rPr kumimoji="1" lang="en-US" altLang="ja-JP" sz="1200" b="1" dirty="0">
                  <a:solidFill>
                    <a:schemeClr val="bg1"/>
                  </a:solidFill>
                </a:rPr>
                <a:t>- </a:t>
              </a:r>
              <a:r>
                <a:rPr kumimoji="1" lang="ja-JP" altLang="en-US" sz="1200" b="1" dirty="0">
                  <a:solidFill>
                    <a:schemeClr val="bg1"/>
                  </a:solidFill>
                </a:rPr>
                <a:t>チーム情報</a:t>
              </a:r>
              <a:endParaRPr kumimoji="1" lang="ja-JP" altLang="en-US" sz="2400" dirty="0">
                <a:solidFill>
                  <a:schemeClr val="bg1"/>
                </a:solidFill>
              </a:endParaRPr>
            </a:p>
          </p:txBody>
        </p:sp>
        <p:cxnSp>
          <p:nvCxnSpPr>
            <p:cNvPr id="14" name="直線コネクタ 13">
              <a:extLst>
                <a:ext uri="{FF2B5EF4-FFF2-40B4-BE49-F238E27FC236}">
                  <a16:creationId xmlns:a16="http://schemas.microsoft.com/office/drawing/2014/main" id="{1597944C-C842-14A8-1E60-851C13A75DF5}"/>
                </a:ext>
              </a:extLst>
            </p:cNvPr>
            <p:cNvCxnSpPr>
              <a:cxnSpLocks/>
            </p:cNvCxnSpPr>
            <p:nvPr/>
          </p:nvCxnSpPr>
          <p:spPr>
            <a:xfrm>
              <a:off x="280645" y="2128049"/>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0EA179E-F615-60AE-41BE-7368E1B50DEE}"/>
                </a:ext>
              </a:extLst>
            </p:cNvPr>
            <p:cNvSpPr txBox="1"/>
            <p:nvPr/>
          </p:nvSpPr>
          <p:spPr>
            <a:xfrm>
              <a:off x="280645" y="3539379"/>
              <a:ext cx="3269508" cy="523220"/>
            </a:xfrm>
            <a:prstGeom prst="rect">
              <a:avLst/>
            </a:prstGeom>
            <a:noFill/>
          </p:spPr>
          <p:txBody>
            <a:bodyPr wrap="square" rtlCol="0">
              <a:spAutoFit/>
            </a:bodyPr>
            <a:lstStyle/>
            <a:p>
              <a:r>
                <a:rPr kumimoji="1" lang="ja-JP" altLang="en-US" sz="1400" b="1" dirty="0">
                  <a:solidFill>
                    <a:schemeClr val="bg1"/>
                  </a:solidFill>
                </a:rPr>
                <a:t>参加リーグ</a:t>
              </a:r>
              <a:endParaRPr kumimoji="1" lang="en-US" altLang="ja-JP" sz="7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サッカー・オープンリーグ</a:t>
              </a:r>
              <a:endParaRPr kumimoji="1" lang="ja-JP" altLang="en-US" sz="1600" dirty="0">
                <a:solidFill>
                  <a:schemeClr val="bg1"/>
                </a:solidFill>
              </a:endParaRPr>
            </a:p>
          </p:txBody>
        </p:sp>
      </p:grpSp>
      <p:grpSp>
        <p:nvGrpSpPr>
          <p:cNvPr id="47" name="グループ化 46">
            <a:extLst>
              <a:ext uri="{FF2B5EF4-FFF2-40B4-BE49-F238E27FC236}">
                <a16:creationId xmlns:a16="http://schemas.microsoft.com/office/drawing/2014/main" id="{E50866C9-36C5-0372-6F05-C2A66CB61118}"/>
              </a:ext>
            </a:extLst>
          </p:cNvPr>
          <p:cNvGrpSpPr/>
          <p:nvPr/>
        </p:nvGrpSpPr>
        <p:grpSpPr>
          <a:xfrm>
            <a:off x="149594" y="7433867"/>
            <a:ext cx="3311505" cy="1875089"/>
            <a:chOff x="213094" y="8678064"/>
            <a:chExt cx="3311505" cy="1875089"/>
          </a:xfrm>
        </p:grpSpPr>
        <p:sp>
          <p:nvSpPr>
            <p:cNvPr id="21" name="テキスト ボックス 20">
              <a:extLst>
                <a:ext uri="{FF2B5EF4-FFF2-40B4-BE49-F238E27FC236}">
                  <a16:creationId xmlns:a16="http://schemas.microsoft.com/office/drawing/2014/main" id="{3C7D9F41-BDC6-3752-480B-515DCC96D68C}"/>
                </a:ext>
              </a:extLst>
            </p:cNvPr>
            <p:cNvSpPr txBox="1"/>
            <p:nvPr/>
          </p:nvSpPr>
          <p:spPr>
            <a:xfrm>
              <a:off x="213094" y="8678064"/>
              <a:ext cx="3269508" cy="400110"/>
            </a:xfrm>
            <a:prstGeom prst="rect">
              <a:avLst/>
            </a:prstGeom>
            <a:noFill/>
          </p:spPr>
          <p:txBody>
            <a:bodyPr wrap="square" rtlCol="0">
              <a:spAutoFit/>
            </a:bodyPr>
            <a:lstStyle/>
            <a:p>
              <a:r>
                <a:rPr kumimoji="1" lang="ja-JP" altLang="en-US" sz="2000" b="1" dirty="0">
                  <a:solidFill>
                    <a:schemeClr val="bg1"/>
                  </a:solidFill>
                </a:rPr>
                <a:t>スポンサー</a:t>
              </a:r>
              <a:endParaRPr kumimoji="1" lang="ja-JP" altLang="en-US" sz="2400" dirty="0">
                <a:solidFill>
                  <a:schemeClr val="bg1"/>
                </a:solidFill>
              </a:endParaRPr>
            </a:p>
          </p:txBody>
        </p:sp>
        <p:cxnSp>
          <p:nvCxnSpPr>
            <p:cNvPr id="22" name="直線コネクタ 21">
              <a:extLst>
                <a:ext uri="{FF2B5EF4-FFF2-40B4-BE49-F238E27FC236}">
                  <a16:creationId xmlns:a16="http://schemas.microsoft.com/office/drawing/2014/main" id="{D9284087-7327-4A83-37AF-76FF830355F4}"/>
                </a:ext>
              </a:extLst>
            </p:cNvPr>
            <p:cNvCxnSpPr>
              <a:cxnSpLocks/>
            </p:cNvCxnSpPr>
            <p:nvPr/>
          </p:nvCxnSpPr>
          <p:spPr>
            <a:xfrm>
              <a:off x="280645" y="9078174"/>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12">
              <a:extLst>
                <a:ext uri="{FF2B5EF4-FFF2-40B4-BE49-F238E27FC236}">
                  <a16:creationId xmlns:a16="http://schemas.microsoft.com/office/drawing/2014/main" id="{8D3D1EB0-0AB2-58F0-F7C5-8364D5B009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5" t="34528" r="8968" b="33135"/>
            <a:stretch/>
          </p:blipFill>
          <p:spPr bwMode="auto">
            <a:xfrm>
              <a:off x="337796" y="9240527"/>
              <a:ext cx="1500530" cy="333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4D5A090A-DECC-BE6F-7ED6-FE6996B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95" y="9664418"/>
              <a:ext cx="1500530" cy="2897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860F94B4-8452-C0E7-9EEA-064C2743F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210" y="10000806"/>
              <a:ext cx="1883268" cy="5523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E6D5A11-CBD2-FBEA-C138-6ED4EC1294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57" t="58686" r="-2487" b="14690"/>
            <a:stretch/>
          </p:blipFill>
          <p:spPr bwMode="auto">
            <a:xfrm>
              <a:off x="244843" y="10036568"/>
              <a:ext cx="1329948" cy="479802"/>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テキスト&#10;&#10;中程度の精度で自動的に生成された説明">
              <a:extLst>
                <a:ext uri="{FF2B5EF4-FFF2-40B4-BE49-F238E27FC236}">
                  <a16:creationId xmlns:a16="http://schemas.microsoft.com/office/drawing/2014/main" id="{5AE3E0D1-EC68-8322-667F-8A3D0F34982C}"/>
                </a:ext>
              </a:extLst>
            </p:cNvPr>
            <p:cNvPicPr>
              <a:picLocks noChangeAspect="1"/>
            </p:cNvPicPr>
            <p:nvPr/>
          </p:nvPicPr>
          <p:blipFill rotWithShape="1">
            <a:blip r:embed="rId9">
              <a:extLst>
                <a:ext uri="{28A0092B-C50C-407E-A947-70E740481C1C}">
                  <a14:useLocalDpi xmlns:a14="http://schemas.microsoft.com/office/drawing/2010/main" val="0"/>
                </a:ext>
              </a:extLst>
            </a:blip>
            <a:srcRect l="3781" t="7563" r="3991" b="7709"/>
            <a:stretch/>
          </p:blipFill>
          <p:spPr>
            <a:xfrm>
              <a:off x="1987017" y="9240527"/>
              <a:ext cx="1537582" cy="713683"/>
            </a:xfrm>
            <a:prstGeom prst="rect">
              <a:avLst/>
            </a:prstGeom>
          </p:spPr>
        </p:pic>
      </p:grpSp>
      <p:grpSp>
        <p:nvGrpSpPr>
          <p:cNvPr id="44" name="グループ化 43">
            <a:extLst>
              <a:ext uri="{FF2B5EF4-FFF2-40B4-BE49-F238E27FC236}">
                <a16:creationId xmlns:a16="http://schemas.microsoft.com/office/drawing/2014/main" id="{D5D6CB4A-4012-AD76-03F3-1F814CC9A05D}"/>
              </a:ext>
            </a:extLst>
          </p:cNvPr>
          <p:cNvGrpSpPr/>
          <p:nvPr/>
        </p:nvGrpSpPr>
        <p:grpSpPr>
          <a:xfrm>
            <a:off x="149594" y="4066715"/>
            <a:ext cx="3303283" cy="3277294"/>
            <a:chOff x="213094" y="4670920"/>
            <a:chExt cx="3303283" cy="3277294"/>
          </a:xfrm>
        </p:grpSpPr>
        <p:sp>
          <p:nvSpPr>
            <p:cNvPr id="31" name="テキスト ボックス 30">
              <a:extLst>
                <a:ext uri="{FF2B5EF4-FFF2-40B4-BE49-F238E27FC236}">
                  <a16:creationId xmlns:a16="http://schemas.microsoft.com/office/drawing/2014/main" id="{5EEB6EBC-9F64-2F03-CB1D-D0969224D644}"/>
                </a:ext>
              </a:extLst>
            </p:cNvPr>
            <p:cNvSpPr txBox="1"/>
            <p:nvPr/>
          </p:nvSpPr>
          <p:spPr>
            <a:xfrm>
              <a:off x="246869" y="5193614"/>
              <a:ext cx="3269508" cy="2754600"/>
            </a:xfrm>
            <a:prstGeom prst="rect">
              <a:avLst/>
            </a:prstGeom>
            <a:noFill/>
          </p:spPr>
          <p:txBody>
            <a:bodyPr wrap="square" rtlCol="0">
              <a:spAutoFit/>
            </a:bodyPr>
            <a:lstStyle/>
            <a:p>
              <a:r>
                <a:rPr kumimoji="1" lang="en-US" altLang="ja-JP" sz="1400" b="1" dirty="0">
                  <a:solidFill>
                    <a:schemeClr val="bg1"/>
                  </a:solidFill>
                </a:rPr>
                <a:t>&gt; Autodesk Fusion</a:t>
              </a:r>
            </a:p>
            <a:p>
              <a:r>
                <a:rPr kumimoji="1" lang="ja-JP" altLang="en-US" sz="1000" b="1" dirty="0">
                  <a:solidFill>
                    <a:schemeClr val="bg1"/>
                  </a:solidFill>
                </a:rPr>
                <a:t>  </a:t>
              </a:r>
              <a:r>
                <a:rPr kumimoji="1" lang="ja-JP" altLang="en-US" sz="1000" dirty="0">
                  <a:solidFill>
                    <a:schemeClr val="bg1"/>
                  </a:solidFill>
                </a:rPr>
                <a:t>ロボット全体の設計や、</a:t>
              </a:r>
              <a:r>
                <a:rPr kumimoji="1" lang="en-US" altLang="ja-JP" sz="1000" dirty="0">
                  <a:solidFill>
                    <a:schemeClr val="bg1"/>
                  </a:solidFill>
                </a:rPr>
                <a:t>3D</a:t>
              </a:r>
              <a:r>
                <a:rPr kumimoji="1" lang="ja-JP" altLang="en-US" sz="1000" dirty="0">
                  <a:solidFill>
                    <a:schemeClr val="bg1"/>
                  </a:solidFill>
                </a:rPr>
                <a:t>プリンターで</a:t>
              </a:r>
              <a:endParaRPr kumimoji="1" lang="en-US" altLang="ja-JP" sz="1000" dirty="0">
                <a:solidFill>
                  <a:schemeClr val="bg1"/>
                </a:solidFill>
              </a:endParaRPr>
            </a:p>
            <a:p>
              <a:r>
                <a:rPr kumimoji="1" lang="ja-JP" altLang="en-US" sz="1000" dirty="0">
                  <a:solidFill>
                    <a:schemeClr val="bg1"/>
                  </a:solidFill>
                </a:rPr>
                <a:t>  印刷・</a:t>
              </a:r>
              <a:r>
                <a:rPr kumimoji="1" lang="en-US" altLang="ja-JP" sz="1000" dirty="0">
                  <a:solidFill>
                    <a:schemeClr val="bg1"/>
                  </a:solidFill>
                </a:rPr>
                <a:t>CNC</a:t>
              </a:r>
              <a:r>
                <a:rPr kumimoji="1" lang="ja-JP" altLang="en-US" sz="1000" dirty="0">
                  <a:solidFill>
                    <a:schemeClr val="bg1"/>
                  </a:solidFill>
                </a:rPr>
                <a:t>で加工するためのデータ作成</a:t>
              </a:r>
              <a:endParaRPr kumimoji="1" lang="en-US" altLang="ja-JP" sz="1000" dirty="0">
                <a:solidFill>
                  <a:schemeClr val="bg1"/>
                </a:solidFill>
              </a:endParaRPr>
            </a:p>
            <a:p>
              <a:endParaRPr kumimoji="1" lang="en-US" altLang="ja-JP" sz="900" b="1" dirty="0">
                <a:solidFill>
                  <a:schemeClr val="bg1"/>
                </a:solidFill>
              </a:endParaRPr>
            </a:p>
            <a:p>
              <a:r>
                <a:rPr kumimoji="1" lang="en-US" altLang="ja-JP" sz="1400" b="1" dirty="0">
                  <a:solidFill>
                    <a:schemeClr val="bg1"/>
                  </a:solidFill>
                </a:rPr>
                <a:t>&gt; KiCad 7.0</a:t>
              </a:r>
            </a:p>
            <a:p>
              <a:endParaRPr kumimoji="1" lang="en-US" altLang="ja-JP" sz="600" b="1" dirty="0">
                <a:solidFill>
                  <a:schemeClr val="bg1"/>
                </a:solidFill>
              </a:endParaRPr>
            </a:p>
            <a:p>
              <a:r>
                <a:rPr kumimoji="1" lang="ja-JP" altLang="en-US" sz="1000" dirty="0">
                  <a:solidFill>
                    <a:schemeClr val="bg1"/>
                  </a:solidFill>
                </a:rPr>
                <a:t>  外注するための基板データの作成</a:t>
              </a:r>
              <a:endParaRPr kumimoji="1" lang="en-US" altLang="ja-JP" sz="1600" dirty="0">
                <a:solidFill>
                  <a:schemeClr val="bg1"/>
                </a:solidFill>
              </a:endParaRPr>
            </a:p>
            <a:p>
              <a:endParaRPr kumimoji="1" lang="en-US" altLang="ja-JP" sz="600" b="1" dirty="0">
                <a:solidFill>
                  <a:schemeClr val="bg1"/>
                </a:solidFill>
              </a:endParaRPr>
            </a:p>
            <a:p>
              <a:endParaRPr kumimoji="1" lang="en-US" altLang="ja-JP" sz="600" b="1" dirty="0">
                <a:solidFill>
                  <a:schemeClr val="bg1"/>
                </a:solidFill>
              </a:endParaRPr>
            </a:p>
            <a:p>
              <a:r>
                <a:rPr kumimoji="1" lang="en-US" altLang="ja-JP" sz="1400" b="1" dirty="0">
                  <a:solidFill>
                    <a:schemeClr val="bg1"/>
                  </a:solidFill>
                </a:rPr>
                <a:t>&gt; Visual Studio Code</a:t>
              </a:r>
            </a:p>
            <a:p>
              <a:r>
                <a:rPr kumimoji="1" lang="ja-JP" altLang="en-US" sz="1000" b="1" dirty="0">
                  <a:solidFill>
                    <a:schemeClr val="bg1"/>
                  </a:solidFill>
                </a:rPr>
                <a:t>  </a:t>
              </a:r>
              <a:r>
                <a:rPr kumimoji="1" lang="ja-JP" altLang="en-US" sz="1000" dirty="0">
                  <a:solidFill>
                    <a:schemeClr val="bg1"/>
                  </a:solidFill>
                </a:rPr>
                <a:t>メインマイコン・各センサー処理用の</a:t>
              </a:r>
              <a:endParaRPr kumimoji="1" lang="en-US" altLang="ja-JP" sz="1000" dirty="0">
                <a:solidFill>
                  <a:schemeClr val="bg1"/>
                </a:solidFill>
              </a:endParaRPr>
            </a:p>
            <a:p>
              <a:r>
                <a:rPr kumimoji="1" lang="ja-JP" altLang="en-US" sz="1000" dirty="0">
                  <a:solidFill>
                    <a:schemeClr val="bg1"/>
                  </a:solidFill>
                </a:rPr>
                <a:t>  マイコンのプログラムの作成</a:t>
              </a:r>
              <a:endParaRPr kumimoji="1" lang="en-US" altLang="ja-JP" sz="1000" dirty="0">
                <a:solidFill>
                  <a:schemeClr val="bg1"/>
                </a:solidFill>
              </a:endParaRPr>
            </a:p>
            <a:p>
              <a:endParaRPr kumimoji="1" lang="en-US" altLang="ja-JP" sz="1000" dirty="0">
                <a:solidFill>
                  <a:schemeClr val="bg1"/>
                </a:solidFill>
              </a:endParaRPr>
            </a:p>
            <a:p>
              <a:r>
                <a:rPr kumimoji="1" lang="en-US" altLang="ja-JP" sz="1400" b="1" dirty="0">
                  <a:solidFill>
                    <a:schemeClr val="bg1"/>
                  </a:solidFill>
                </a:rPr>
                <a:t>&gt; MaixPy IDE</a:t>
              </a:r>
            </a:p>
            <a:p>
              <a:r>
                <a:rPr kumimoji="1" lang="ja-JP" altLang="en-US" sz="1000" b="1" dirty="0">
                  <a:solidFill>
                    <a:schemeClr val="bg1"/>
                  </a:solidFill>
                </a:rPr>
                <a:t>  </a:t>
              </a:r>
              <a:r>
                <a:rPr kumimoji="1" lang="en-US" altLang="ja-JP" sz="1000" dirty="0">
                  <a:solidFill>
                    <a:schemeClr val="bg1"/>
                  </a:solidFill>
                </a:rPr>
                <a:t>UnitV(</a:t>
              </a:r>
              <a:r>
                <a:rPr kumimoji="1" lang="ja-JP" altLang="en-US" sz="1000" dirty="0">
                  <a:solidFill>
                    <a:schemeClr val="bg1"/>
                  </a:solidFill>
                </a:rPr>
                <a:t>カメラ</a:t>
              </a:r>
              <a:r>
                <a:rPr kumimoji="1" lang="en-US" altLang="ja-JP" sz="1000" dirty="0">
                  <a:solidFill>
                    <a:schemeClr val="bg1"/>
                  </a:solidFill>
                </a:rPr>
                <a:t>)</a:t>
              </a:r>
              <a:r>
                <a:rPr kumimoji="1" lang="ja-JP" altLang="en-US" sz="1000" dirty="0">
                  <a:solidFill>
                    <a:schemeClr val="bg1"/>
                  </a:solidFill>
                </a:rPr>
                <a:t>に書き込むプログラムの</a:t>
              </a:r>
              <a:endParaRPr kumimoji="1" lang="en-US" altLang="ja-JP" sz="1000" dirty="0">
                <a:solidFill>
                  <a:schemeClr val="bg1"/>
                </a:solidFill>
              </a:endParaRPr>
            </a:p>
            <a:p>
              <a:r>
                <a:rPr kumimoji="1" lang="ja-JP" altLang="en-US" sz="1000" dirty="0">
                  <a:solidFill>
                    <a:schemeClr val="bg1"/>
                  </a:solidFill>
                </a:rPr>
                <a:t>  作成、カラートラッキング用データの</a:t>
              </a:r>
              <a:endParaRPr kumimoji="1" lang="en-US" altLang="ja-JP" sz="1000" dirty="0">
                <a:solidFill>
                  <a:schemeClr val="bg1"/>
                </a:solidFill>
              </a:endParaRPr>
            </a:p>
            <a:p>
              <a:r>
                <a:rPr kumimoji="1" lang="ja-JP" altLang="en-US" sz="1000" dirty="0">
                  <a:solidFill>
                    <a:schemeClr val="bg1"/>
                  </a:solidFill>
                </a:rPr>
                <a:t>  調整</a:t>
              </a:r>
              <a:endParaRPr kumimoji="1" lang="en-US" altLang="ja-JP" sz="2000" b="1" dirty="0">
                <a:solidFill>
                  <a:schemeClr val="bg1"/>
                </a:solidFill>
              </a:endParaRPr>
            </a:p>
          </p:txBody>
        </p:sp>
        <p:sp>
          <p:nvSpPr>
            <p:cNvPr id="29" name="テキスト ボックス 28">
              <a:extLst>
                <a:ext uri="{FF2B5EF4-FFF2-40B4-BE49-F238E27FC236}">
                  <a16:creationId xmlns:a16="http://schemas.microsoft.com/office/drawing/2014/main" id="{6C98CD2B-208D-2932-CFEA-42C3AC5AA8C5}"/>
                </a:ext>
              </a:extLst>
            </p:cNvPr>
            <p:cNvSpPr txBox="1"/>
            <p:nvPr/>
          </p:nvSpPr>
          <p:spPr>
            <a:xfrm>
              <a:off x="213094" y="4670920"/>
              <a:ext cx="3269508" cy="400110"/>
            </a:xfrm>
            <a:prstGeom prst="rect">
              <a:avLst/>
            </a:prstGeom>
            <a:noFill/>
          </p:spPr>
          <p:txBody>
            <a:bodyPr wrap="square" rtlCol="0">
              <a:spAutoFit/>
            </a:bodyPr>
            <a:lstStyle/>
            <a:p>
              <a:r>
                <a:rPr kumimoji="1" lang="ja-JP" altLang="en-US" sz="2000" b="1" dirty="0">
                  <a:solidFill>
                    <a:schemeClr val="bg1"/>
                  </a:solidFill>
                </a:rPr>
                <a:t>使用ツール</a:t>
              </a:r>
              <a:endParaRPr kumimoji="1" lang="ja-JP" altLang="en-US" sz="2400" dirty="0">
                <a:solidFill>
                  <a:schemeClr val="bg1"/>
                </a:solidFill>
              </a:endParaRPr>
            </a:p>
          </p:txBody>
        </p:sp>
        <p:cxnSp>
          <p:nvCxnSpPr>
            <p:cNvPr id="30" name="直線コネクタ 29">
              <a:extLst>
                <a:ext uri="{FF2B5EF4-FFF2-40B4-BE49-F238E27FC236}">
                  <a16:creationId xmlns:a16="http://schemas.microsoft.com/office/drawing/2014/main" id="{2F8494B6-A7A0-19F1-851B-44627C5AA31E}"/>
                </a:ext>
              </a:extLst>
            </p:cNvPr>
            <p:cNvCxnSpPr>
              <a:cxnSpLocks/>
            </p:cNvCxnSpPr>
            <p:nvPr/>
          </p:nvCxnSpPr>
          <p:spPr>
            <a:xfrm>
              <a:off x="280645" y="507103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図 34" descr="文字が書かれている&#10;&#10;中程度の精度で自動的に生成された説明">
              <a:extLst>
                <a:ext uri="{FF2B5EF4-FFF2-40B4-BE49-F238E27FC236}">
                  <a16:creationId xmlns:a16="http://schemas.microsoft.com/office/drawing/2014/main" id="{FDDB12A0-29F4-7F46-F494-DDA1167E00A7}"/>
                </a:ext>
              </a:extLst>
            </p:cNvPr>
            <p:cNvPicPr>
              <a:picLocks noChangeAspect="1"/>
            </p:cNvPicPr>
            <p:nvPr/>
          </p:nvPicPr>
          <p:blipFill>
            <a:blip r:embed="rId10">
              <a:extLst>
                <a:ext uri="{28A0092B-C50C-407E-A947-70E740481C1C}">
                  <a14:useLocalDpi xmlns:a14="http://schemas.microsoft.com/office/drawing/2010/main" val="0"/>
                </a:ext>
              </a:extLst>
            </a:blip>
            <a:srcRect l="17463" t="14724" r="17258" b="18693"/>
            <a:stretch/>
          </p:blipFill>
          <p:spPr>
            <a:xfrm>
              <a:off x="2932653" y="5186742"/>
              <a:ext cx="557213" cy="568337"/>
            </a:xfrm>
            <a:prstGeom prst="rect">
              <a:avLst/>
            </a:prstGeom>
          </p:spPr>
        </p:pic>
        <p:pic>
          <p:nvPicPr>
            <p:cNvPr id="37" name="図 36" descr="アイコン&#10;&#10;自動的に生成された説明">
              <a:extLst>
                <a:ext uri="{FF2B5EF4-FFF2-40B4-BE49-F238E27FC236}">
                  <a16:creationId xmlns:a16="http://schemas.microsoft.com/office/drawing/2014/main" id="{FF33502F-58CA-11A4-D90E-6C605AE88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2653" y="5877662"/>
              <a:ext cx="557213" cy="557213"/>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D7740822-055A-D342-5A22-656C3C055A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2653" y="6532379"/>
              <a:ext cx="557213" cy="557213"/>
            </a:xfrm>
            <a:prstGeom prst="rect">
              <a:avLst/>
            </a:prstGeom>
          </p:spPr>
        </p:pic>
        <p:pic>
          <p:nvPicPr>
            <p:cNvPr id="41" name="図 40" descr="文字が書かれている&#10;&#10;中程度の精度で自動的に生成された説明">
              <a:extLst>
                <a:ext uri="{FF2B5EF4-FFF2-40B4-BE49-F238E27FC236}">
                  <a16:creationId xmlns:a16="http://schemas.microsoft.com/office/drawing/2014/main" id="{6FEAF566-57F6-8C43-EC9E-BE7352BA23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2653" y="7272301"/>
              <a:ext cx="557213" cy="557213"/>
            </a:xfrm>
            <a:prstGeom prst="rect">
              <a:avLst/>
            </a:prstGeom>
          </p:spPr>
        </p:pic>
      </p:grpSp>
      <p:pic>
        <p:nvPicPr>
          <p:cNvPr id="46" name="図 45" descr="QR コード&#10;&#10;自動的に生成された説明">
            <a:extLst>
              <a:ext uri="{FF2B5EF4-FFF2-40B4-BE49-F238E27FC236}">
                <a16:creationId xmlns:a16="http://schemas.microsoft.com/office/drawing/2014/main" id="{50633C48-3653-03BF-4E97-5F33A84940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5331" y="9979107"/>
            <a:ext cx="494247" cy="494247"/>
          </a:xfrm>
          <a:prstGeom prst="rect">
            <a:avLst/>
          </a:prstGeom>
        </p:spPr>
      </p:pic>
      <p:sp>
        <p:nvSpPr>
          <p:cNvPr id="48" name="テキスト ボックス 47">
            <a:extLst>
              <a:ext uri="{FF2B5EF4-FFF2-40B4-BE49-F238E27FC236}">
                <a16:creationId xmlns:a16="http://schemas.microsoft.com/office/drawing/2014/main" id="{65AE3D40-3C09-8226-7974-8BF8E25D77F7}"/>
              </a:ext>
            </a:extLst>
          </p:cNvPr>
          <p:cNvSpPr txBox="1"/>
          <p:nvPr/>
        </p:nvSpPr>
        <p:spPr>
          <a:xfrm>
            <a:off x="149594" y="9395680"/>
            <a:ext cx="3269508" cy="400110"/>
          </a:xfrm>
          <a:prstGeom prst="rect">
            <a:avLst/>
          </a:prstGeom>
          <a:noFill/>
        </p:spPr>
        <p:txBody>
          <a:bodyPr wrap="square" rtlCol="0">
            <a:spAutoFit/>
          </a:bodyPr>
          <a:lstStyle/>
          <a:p>
            <a:r>
              <a:rPr kumimoji="1" lang="ja-JP" altLang="en-US" sz="2000" b="1" dirty="0">
                <a:solidFill>
                  <a:schemeClr val="bg1"/>
                </a:solidFill>
              </a:rPr>
              <a:t>各種リンク</a:t>
            </a:r>
            <a:endParaRPr kumimoji="1" lang="ja-JP" altLang="en-US" sz="2400" dirty="0">
              <a:solidFill>
                <a:schemeClr val="bg1"/>
              </a:solidFill>
            </a:endParaRPr>
          </a:p>
        </p:txBody>
      </p:sp>
      <p:cxnSp>
        <p:nvCxnSpPr>
          <p:cNvPr id="49" name="直線コネクタ 48">
            <a:extLst>
              <a:ext uri="{FF2B5EF4-FFF2-40B4-BE49-F238E27FC236}">
                <a16:creationId xmlns:a16="http://schemas.microsoft.com/office/drawing/2014/main" id="{C1A37454-DC84-C189-63FA-799AB876D6A5}"/>
              </a:ext>
            </a:extLst>
          </p:cNvPr>
          <p:cNvCxnSpPr>
            <a:cxnSpLocks/>
          </p:cNvCxnSpPr>
          <p:nvPr/>
        </p:nvCxnSpPr>
        <p:spPr>
          <a:xfrm>
            <a:off x="217145" y="979579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Twitterのロゴ X のベクトルとイラストを無料でダウンロード | Freepik">
            <a:extLst>
              <a:ext uri="{FF2B5EF4-FFF2-40B4-BE49-F238E27FC236}">
                <a16:creationId xmlns:a16="http://schemas.microsoft.com/office/drawing/2014/main" id="{DAABF033-BEE2-97D5-18D0-072B892783F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600" t="11451" r="12601" b="13874"/>
          <a:stretch/>
        </p:blipFill>
        <p:spPr bwMode="auto">
          <a:xfrm>
            <a:off x="399707" y="9978238"/>
            <a:ext cx="482469" cy="494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B87B39-2B63-9FFD-D44B-0C50F2E47E5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018" r="8645"/>
          <a:stretch/>
        </p:blipFill>
        <p:spPr bwMode="auto">
          <a:xfrm>
            <a:off x="3982140" y="290961"/>
            <a:ext cx="3146025" cy="3551624"/>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正方形/長方形 54">
            <a:extLst>
              <a:ext uri="{FF2B5EF4-FFF2-40B4-BE49-F238E27FC236}">
                <a16:creationId xmlns:a16="http://schemas.microsoft.com/office/drawing/2014/main" id="{A4566275-538B-F1AB-9651-85911A7D8026}"/>
              </a:ext>
            </a:extLst>
          </p:cNvPr>
          <p:cNvSpPr/>
          <p:nvPr/>
        </p:nvSpPr>
        <p:spPr>
          <a:xfrm>
            <a:off x="7396654" y="294783"/>
            <a:ext cx="1820736" cy="475883"/>
          </a:xfrm>
          <a:prstGeom prst="rect">
            <a:avLst/>
          </a:prstGeom>
          <a:solidFill>
            <a:srgbClr val="D60000"/>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100" b="1" dirty="0"/>
              <a:t>バッテリー</a:t>
            </a:r>
            <a:endParaRPr kumimoji="1" lang="en-US" altLang="ja-JP" sz="1100" b="1" dirty="0"/>
          </a:p>
          <a:p>
            <a:pPr algn="ctr"/>
            <a:r>
              <a:rPr kumimoji="1" lang="en-US" altLang="ja-JP" sz="1200" b="1" dirty="0"/>
              <a:t>11.1V 2200mAh</a:t>
            </a:r>
            <a:endParaRPr kumimoji="1" lang="ja-JP" altLang="en-US" sz="1200" b="1" dirty="0"/>
          </a:p>
        </p:txBody>
      </p:sp>
      <p:sp>
        <p:nvSpPr>
          <p:cNvPr id="57" name="正方形/長方形 56">
            <a:extLst>
              <a:ext uri="{FF2B5EF4-FFF2-40B4-BE49-F238E27FC236}">
                <a16:creationId xmlns:a16="http://schemas.microsoft.com/office/drawing/2014/main" id="{80E5DC57-7E0D-7143-BFEA-7CDD64B5ED39}"/>
              </a:ext>
            </a:extLst>
          </p:cNvPr>
          <p:cNvSpPr/>
          <p:nvPr/>
        </p:nvSpPr>
        <p:spPr>
          <a:xfrm>
            <a:off x="7915812" y="766309"/>
            <a:ext cx="627063" cy="23094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a:t>
            </a:r>
            <a:endParaRPr kumimoji="1" lang="ja-JP" altLang="en-US" sz="1000" b="1" dirty="0"/>
          </a:p>
        </p:txBody>
      </p:sp>
      <p:sp>
        <p:nvSpPr>
          <p:cNvPr id="60" name="正方形/長方形 59">
            <a:extLst>
              <a:ext uri="{FF2B5EF4-FFF2-40B4-BE49-F238E27FC236}">
                <a16:creationId xmlns:a16="http://schemas.microsoft.com/office/drawing/2014/main" id="{AEFA5CB4-71D7-DEA6-C81C-5A21D4BE6DED}"/>
              </a:ext>
            </a:extLst>
          </p:cNvPr>
          <p:cNvSpPr/>
          <p:nvPr/>
        </p:nvSpPr>
        <p:spPr>
          <a:xfrm rot="5400000">
            <a:off x="6896507" y="2953588"/>
            <a:ext cx="1549157" cy="223739"/>
          </a:xfrm>
          <a:prstGeom prst="rect">
            <a:avLst/>
          </a:prstGeom>
          <a:solidFill>
            <a:srgbClr val="FF3F3F"/>
          </a:solidFill>
          <a:ln>
            <a:noFill/>
          </a:ln>
          <a:effectLst>
            <a:outerShdw blurRad="50800" dist="38100" dir="16200000"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1000" b="1" dirty="0"/>
          </a:p>
        </p:txBody>
      </p:sp>
      <p:sp>
        <p:nvSpPr>
          <p:cNvPr id="61" name="正方形/長方形 60">
            <a:extLst>
              <a:ext uri="{FF2B5EF4-FFF2-40B4-BE49-F238E27FC236}">
                <a16:creationId xmlns:a16="http://schemas.microsoft.com/office/drawing/2014/main" id="{BDE38F7C-78A7-1D94-C19E-2D00CFE533F7}"/>
              </a:ext>
            </a:extLst>
          </p:cNvPr>
          <p:cNvSpPr/>
          <p:nvPr/>
        </p:nvSpPr>
        <p:spPr>
          <a:xfrm>
            <a:off x="8066777" y="2303578"/>
            <a:ext cx="889001" cy="181812"/>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POWER:48V</a:t>
            </a:r>
            <a:endParaRPr kumimoji="1" lang="ja-JP" altLang="en-US" sz="900" b="1" dirty="0"/>
          </a:p>
        </p:txBody>
      </p:sp>
      <p:sp>
        <p:nvSpPr>
          <p:cNvPr id="62" name="正方形/長方形 61">
            <a:extLst>
              <a:ext uri="{FF2B5EF4-FFF2-40B4-BE49-F238E27FC236}">
                <a16:creationId xmlns:a16="http://schemas.microsoft.com/office/drawing/2014/main" id="{7E841872-B782-FF2C-D650-BE7095DC81F8}"/>
              </a:ext>
            </a:extLst>
          </p:cNvPr>
          <p:cNvSpPr/>
          <p:nvPr/>
        </p:nvSpPr>
        <p:spPr>
          <a:xfrm>
            <a:off x="7559216" y="3616297"/>
            <a:ext cx="1863484" cy="223738"/>
          </a:xfrm>
          <a:prstGeom prst="rect">
            <a:avLst/>
          </a:prstGeom>
          <a:solidFill>
            <a:srgbClr val="FF3F3F"/>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POWER:12V</a:t>
            </a:r>
            <a:endParaRPr kumimoji="1" lang="ja-JP" altLang="en-US" sz="1000" b="1" dirty="0"/>
          </a:p>
        </p:txBody>
      </p:sp>
      <p:grpSp>
        <p:nvGrpSpPr>
          <p:cNvPr id="1362" name="グループ化 1361">
            <a:extLst>
              <a:ext uri="{FF2B5EF4-FFF2-40B4-BE49-F238E27FC236}">
                <a16:creationId xmlns:a16="http://schemas.microsoft.com/office/drawing/2014/main" id="{4CB9500E-C531-9E74-281B-C5622CAFBF2F}"/>
              </a:ext>
            </a:extLst>
          </p:cNvPr>
          <p:cNvGrpSpPr/>
          <p:nvPr/>
        </p:nvGrpSpPr>
        <p:grpSpPr>
          <a:xfrm>
            <a:off x="7915812" y="2472691"/>
            <a:ext cx="1193551" cy="1072733"/>
            <a:chOff x="7953279" y="3157438"/>
            <a:chExt cx="1193551" cy="1072733"/>
          </a:xfrm>
        </p:grpSpPr>
        <p:sp>
          <p:nvSpPr>
            <p:cNvPr id="1344" name="正方形/長方形 1343">
              <a:extLst>
                <a:ext uri="{FF2B5EF4-FFF2-40B4-BE49-F238E27FC236}">
                  <a16:creationId xmlns:a16="http://schemas.microsoft.com/office/drawing/2014/main" id="{C5BA2F56-0393-3AEF-D65A-C7CF63F25DC2}"/>
                </a:ext>
              </a:extLst>
            </p:cNvPr>
            <p:cNvSpPr/>
            <p:nvPr/>
          </p:nvSpPr>
          <p:spPr>
            <a:xfrm>
              <a:off x="7953279" y="3157438"/>
              <a:ext cx="1193551" cy="1072733"/>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pPr algn="ctr"/>
              <a:r>
                <a:rPr kumimoji="1" lang="ja-JP" altLang="en-US" sz="1050" b="1" dirty="0"/>
                <a:t>ソレノイド</a:t>
              </a: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r>
                <a:rPr kumimoji="1" lang="en-US" altLang="ja-JP" sz="1050" b="1" dirty="0"/>
                <a:t>CB1029 x 2</a:t>
              </a:r>
              <a:endParaRPr kumimoji="1" lang="en-US" altLang="ja-JP" sz="900" b="1" dirty="0"/>
            </a:p>
          </p:txBody>
        </p:sp>
        <p:pic>
          <p:nvPicPr>
            <p:cNvPr id="1032" name="Picture 8">
              <a:extLst>
                <a:ext uri="{FF2B5EF4-FFF2-40B4-BE49-F238E27FC236}">
                  <a16:creationId xmlns:a16="http://schemas.microsoft.com/office/drawing/2014/main" id="{041D0854-EE62-D444-AC1E-5538FF9B605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8934" t="15406" r="11388" b="27232"/>
            <a:stretch/>
          </p:blipFill>
          <p:spPr bwMode="auto">
            <a:xfrm>
              <a:off x="8186112" y="3427389"/>
              <a:ext cx="737963" cy="5683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349" name="正方形/長方形 1348">
            <a:extLst>
              <a:ext uri="{FF2B5EF4-FFF2-40B4-BE49-F238E27FC236}">
                <a16:creationId xmlns:a16="http://schemas.microsoft.com/office/drawing/2014/main" id="{3BFEF1F9-E8F6-EA58-CAE6-DB3CBACABBE4}"/>
              </a:ext>
            </a:extLst>
          </p:cNvPr>
          <p:cNvSpPr/>
          <p:nvPr/>
        </p:nvSpPr>
        <p:spPr>
          <a:xfrm rot="16200000">
            <a:off x="8870095" y="1517711"/>
            <a:ext cx="897284" cy="20793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POWER:5V</a:t>
            </a:r>
            <a:endParaRPr kumimoji="1" lang="ja-JP" altLang="en-US" sz="1000" b="1" dirty="0"/>
          </a:p>
        </p:txBody>
      </p:sp>
      <p:sp>
        <p:nvSpPr>
          <p:cNvPr id="1353" name="正方形/長方形 1352">
            <a:extLst>
              <a:ext uri="{FF2B5EF4-FFF2-40B4-BE49-F238E27FC236}">
                <a16:creationId xmlns:a16="http://schemas.microsoft.com/office/drawing/2014/main" id="{FB92A192-8827-CDFF-006D-AFC7E33DABA2}"/>
              </a:ext>
            </a:extLst>
          </p:cNvPr>
          <p:cNvSpPr/>
          <p:nvPr/>
        </p:nvSpPr>
        <p:spPr>
          <a:xfrm>
            <a:off x="10406657" y="2290878"/>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61" name="グループ化 1360">
            <a:extLst>
              <a:ext uri="{FF2B5EF4-FFF2-40B4-BE49-F238E27FC236}">
                <a16:creationId xmlns:a16="http://schemas.microsoft.com/office/drawing/2014/main" id="{4522E971-DD28-5045-E6BC-884C87D60ED5}"/>
              </a:ext>
            </a:extLst>
          </p:cNvPr>
          <p:cNvGrpSpPr/>
          <p:nvPr/>
        </p:nvGrpSpPr>
        <p:grpSpPr>
          <a:xfrm>
            <a:off x="7396653" y="591603"/>
            <a:ext cx="4589605" cy="1725039"/>
            <a:chOff x="7434120" y="1276350"/>
            <a:chExt cx="4589605" cy="1725039"/>
          </a:xfrm>
        </p:grpSpPr>
        <p:sp>
          <p:nvSpPr>
            <p:cNvPr id="58" name="正方形/長方形 57">
              <a:extLst>
                <a:ext uri="{FF2B5EF4-FFF2-40B4-BE49-F238E27FC236}">
                  <a16:creationId xmlns:a16="http://schemas.microsoft.com/office/drawing/2014/main" id="{AF47444C-9EB2-0A87-712A-1BEBF7C8B40B}"/>
                </a:ext>
              </a:extLst>
            </p:cNvPr>
            <p:cNvSpPr/>
            <p:nvPr/>
          </p:nvSpPr>
          <p:spPr>
            <a:xfrm>
              <a:off x="7434120" y="1679151"/>
              <a:ext cx="1818114" cy="1322238"/>
            </a:xfrm>
            <a:prstGeom prst="rect">
              <a:avLst/>
            </a:prstGeom>
            <a:solidFill>
              <a:srgbClr val="FF3B3B"/>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電源基板 </a:t>
              </a:r>
              <a:r>
                <a:rPr kumimoji="1" lang="en-US" altLang="ja-JP" sz="700" b="1" dirty="0"/>
                <a:t>Power Supply Board</a:t>
              </a:r>
              <a:endParaRPr kumimoji="1" lang="en-US" altLang="ja-JP" sz="1400" b="1" dirty="0"/>
            </a:p>
            <a:p>
              <a:endParaRPr kumimoji="1" lang="en-US" altLang="ja-JP" sz="200" b="1" dirty="0"/>
            </a:p>
            <a:p>
              <a:endParaRPr kumimoji="1" lang="en-US" altLang="ja-JP" sz="300" b="1" dirty="0"/>
            </a:p>
            <a:p>
              <a:r>
                <a:rPr kumimoji="1" lang="ja-JP" altLang="en-US" sz="900" b="1" dirty="0"/>
                <a:t> </a:t>
              </a:r>
              <a:r>
                <a:rPr kumimoji="1" lang="en-US" altLang="ja-JP" sz="900" b="1" dirty="0"/>
                <a:t>【</a:t>
              </a:r>
              <a:r>
                <a:rPr kumimoji="1" lang="ja-JP" altLang="en-US" sz="900" b="1" dirty="0"/>
                <a:t>メイン基板側</a:t>
              </a:r>
              <a:r>
                <a:rPr kumimoji="1" lang="en-US" altLang="ja-JP" sz="900" b="1" dirty="0"/>
                <a:t>】</a:t>
              </a:r>
              <a:endParaRPr kumimoji="1" lang="en-US" altLang="ja-JP" sz="200" b="1" dirty="0"/>
            </a:p>
            <a:p>
              <a:r>
                <a:rPr kumimoji="1" lang="ja-JP" altLang="en-US" sz="900" b="1" dirty="0"/>
                <a:t>   </a:t>
              </a:r>
              <a:r>
                <a:rPr kumimoji="1" lang="ja-JP" altLang="en-US" sz="800" b="1" dirty="0"/>
                <a:t>・</a:t>
              </a:r>
              <a:r>
                <a:rPr kumimoji="1" lang="en-US" altLang="ja-JP" sz="800" b="1" dirty="0"/>
                <a:t>5V</a:t>
              </a:r>
              <a:r>
                <a:rPr kumimoji="1" lang="ja-JP" altLang="en-US" sz="800" b="1" dirty="0"/>
                <a:t>生成</a:t>
              </a:r>
              <a:endParaRPr kumimoji="1" lang="en-US" altLang="ja-JP" sz="800" b="1" dirty="0"/>
            </a:p>
            <a:p>
              <a:r>
                <a:rPr kumimoji="1" lang="ja-JP" altLang="en-US" sz="900" b="1" dirty="0"/>
                <a:t>   　</a:t>
              </a:r>
              <a:r>
                <a:rPr kumimoji="1" lang="en-US" altLang="ja-JP" sz="800" b="1" dirty="0"/>
                <a:t>OKL-T/6-W12N-C</a:t>
              </a:r>
            </a:p>
            <a:p>
              <a:endParaRPr kumimoji="1" lang="en-US" altLang="ja-JP" sz="100" b="1" dirty="0"/>
            </a:p>
            <a:p>
              <a:endParaRPr kumimoji="1" lang="en-US" altLang="ja-JP" sz="100" b="1" dirty="0"/>
            </a:p>
            <a:p>
              <a:r>
                <a:rPr kumimoji="1" lang="en-US" altLang="ja-JP" sz="900" b="1" dirty="0"/>
                <a:t> 【</a:t>
              </a:r>
              <a:r>
                <a:rPr kumimoji="1" lang="ja-JP" altLang="en-US" sz="900" b="1" dirty="0"/>
                <a:t>ソレノイド側</a:t>
              </a:r>
              <a:r>
                <a:rPr kumimoji="1" lang="en-US" altLang="ja-JP" sz="900" b="1" dirty="0"/>
                <a:t>】</a:t>
              </a:r>
              <a:endParaRPr kumimoji="1" lang="en-US" altLang="ja-JP" sz="200" b="1" dirty="0"/>
            </a:p>
            <a:p>
              <a:r>
                <a:rPr kumimoji="1" lang="ja-JP" altLang="en-US" sz="800" b="1" dirty="0"/>
                <a:t>   ・</a:t>
              </a:r>
              <a:r>
                <a:rPr kumimoji="1" lang="en-US" altLang="ja-JP" sz="800" b="1" dirty="0"/>
                <a:t>48V</a:t>
              </a:r>
              <a:r>
                <a:rPr kumimoji="1" lang="ja-JP" altLang="en-US" sz="800" b="1" dirty="0"/>
                <a:t>生成</a:t>
              </a:r>
              <a:endParaRPr kumimoji="1" lang="en-US" altLang="ja-JP" sz="800" b="1" dirty="0"/>
            </a:p>
            <a:p>
              <a:r>
                <a:rPr kumimoji="1" lang="ja-JP" altLang="en-US" sz="800" b="1" dirty="0"/>
                <a:t>   　</a:t>
              </a:r>
              <a:r>
                <a:rPr kumimoji="1" lang="en-US" altLang="ja-JP" sz="700" b="1" dirty="0"/>
                <a:t>(</a:t>
              </a:r>
              <a:r>
                <a:rPr kumimoji="1" lang="ja-JP" altLang="en-US" sz="700" b="1" dirty="0"/>
                <a:t>昇圧の型番</a:t>
              </a:r>
              <a:r>
                <a:rPr kumimoji="1" lang="en-US" altLang="ja-JP" sz="700" b="1" dirty="0"/>
                <a:t>)</a:t>
              </a:r>
            </a:p>
            <a:p>
              <a:endParaRPr kumimoji="1" lang="en-US" altLang="ja-JP" sz="1100" b="1" dirty="0"/>
            </a:p>
          </p:txBody>
        </p:sp>
        <p:pic>
          <p:nvPicPr>
            <p:cNvPr id="1348" name="Picture 10" descr="ムラタ表面実装DC-DCコンバーター OKL-T/6-W12N-C">
              <a:extLst>
                <a:ext uri="{FF2B5EF4-FFF2-40B4-BE49-F238E27FC236}">
                  <a16:creationId xmlns:a16="http://schemas.microsoft.com/office/drawing/2014/main" id="{BD63B26A-1641-9F72-2B39-BD76FAB199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943" t="12535" r="22474" b="12743"/>
            <a:stretch/>
          </p:blipFill>
          <p:spPr bwMode="auto">
            <a:xfrm>
              <a:off x="8704315" y="2262516"/>
              <a:ext cx="421900" cy="410475"/>
            </a:xfrm>
            <a:prstGeom prst="rect">
              <a:avLst/>
            </a:prstGeom>
            <a:noFill/>
            <a:extLst>
              <a:ext uri="{909E8E84-426E-40DD-AFC4-6F175D3DCCD1}">
                <a14:hiddenFill xmlns:a14="http://schemas.microsoft.com/office/drawing/2010/main">
                  <a:solidFill>
                    <a:srgbClr val="FFFFFF"/>
                  </a:solidFill>
                </a14:hiddenFill>
              </a:ext>
            </a:extLst>
          </p:spPr>
        </p:pic>
        <p:cxnSp>
          <p:nvCxnSpPr>
            <p:cNvPr id="1355" name="直線コネクタ 1354">
              <a:extLst>
                <a:ext uri="{FF2B5EF4-FFF2-40B4-BE49-F238E27FC236}">
                  <a16:creationId xmlns:a16="http://schemas.microsoft.com/office/drawing/2014/main" id="{6AFA47FC-D525-EC96-D119-D985555CBB9B}"/>
                </a:ext>
              </a:extLst>
            </p:cNvPr>
            <p:cNvCxnSpPr/>
            <p:nvPr/>
          </p:nvCxnSpPr>
          <p:spPr>
            <a:xfrm>
              <a:off x="7512050" y="1984375"/>
              <a:ext cx="15526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a:extLst>
                <a:ext uri="{FF2B5EF4-FFF2-40B4-BE49-F238E27FC236}">
                  <a16:creationId xmlns:a16="http://schemas.microsoft.com/office/drawing/2014/main" id="{4B06F363-BC64-6855-EC02-AB997107EBE3}"/>
                </a:ext>
              </a:extLst>
            </p:cNvPr>
            <p:cNvCxnSpPr>
              <a:cxnSpLocks/>
            </p:cNvCxnSpPr>
            <p:nvPr/>
          </p:nvCxnSpPr>
          <p:spPr>
            <a:xfrm>
              <a:off x="9415317" y="1276350"/>
              <a:ext cx="2608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8" name="グループ化 1387">
            <a:extLst>
              <a:ext uri="{FF2B5EF4-FFF2-40B4-BE49-F238E27FC236}">
                <a16:creationId xmlns:a16="http://schemas.microsoft.com/office/drawing/2014/main" id="{A9B4AF6F-2532-09D4-0F77-BC8BE8AA2C1B}"/>
              </a:ext>
            </a:extLst>
          </p:cNvPr>
          <p:cNvGrpSpPr/>
          <p:nvPr/>
        </p:nvGrpSpPr>
        <p:grpSpPr>
          <a:xfrm>
            <a:off x="9422700" y="2472691"/>
            <a:ext cx="2823766" cy="1419861"/>
            <a:chOff x="9309392" y="3157438"/>
            <a:chExt cx="2823766" cy="1419861"/>
          </a:xfrm>
        </p:grpSpPr>
        <p:grpSp>
          <p:nvGrpSpPr>
            <p:cNvPr id="1364" name="グループ化 1363">
              <a:extLst>
                <a:ext uri="{FF2B5EF4-FFF2-40B4-BE49-F238E27FC236}">
                  <a16:creationId xmlns:a16="http://schemas.microsoft.com/office/drawing/2014/main" id="{4B2E31A0-7F98-257A-4768-1EF310711031}"/>
                </a:ext>
              </a:extLst>
            </p:cNvPr>
            <p:cNvGrpSpPr/>
            <p:nvPr/>
          </p:nvGrpSpPr>
          <p:grpSpPr>
            <a:xfrm>
              <a:off x="9309392" y="3157438"/>
              <a:ext cx="2823766" cy="1419861"/>
              <a:chOff x="9309392" y="3157438"/>
              <a:chExt cx="2823766" cy="1419861"/>
            </a:xfrm>
          </p:grpSpPr>
          <p:grpSp>
            <p:nvGrpSpPr>
              <p:cNvPr id="1363" name="グループ化 1362">
                <a:extLst>
                  <a:ext uri="{FF2B5EF4-FFF2-40B4-BE49-F238E27FC236}">
                    <a16:creationId xmlns:a16="http://schemas.microsoft.com/office/drawing/2014/main" id="{42A97629-DB76-4B5A-7BC1-775991290786}"/>
                  </a:ext>
                </a:extLst>
              </p:cNvPr>
              <p:cNvGrpSpPr/>
              <p:nvPr/>
            </p:nvGrpSpPr>
            <p:grpSpPr>
              <a:xfrm>
                <a:off x="9309392" y="3157438"/>
                <a:ext cx="2823766" cy="1419861"/>
                <a:chOff x="9309392" y="3157438"/>
                <a:chExt cx="2823766" cy="1419861"/>
              </a:xfrm>
            </p:grpSpPr>
            <p:sp>
              <p:nvSpPr>
                <p:cNvPr id="1346" name="正方形/長方形 1345">
                  <a:extLst>
                    <a:ext uri="{FF2B5EF4-FFF2-40B4-BE49-F238E27FC236}">
                      <a16:creationId xmlns:a16="http://schemas.microsoft.com/office/drawing/2014/main" id="{FCFF337C-D300-98B5-909D-153D857E53C2}"/>
                    </a:ext>
                  </a:extLst>
                </p:cNvPr>
                <p:cNvSpPr/>
                <p:nvPr/>
              </p:nvSpPr>
              <p:spPr>
                <a:xfrm>
                  <a:off x="9309392" y="3157438"/>
                  <a:ext cx="1334796" cy="1419861"/>
                </a:xfrm>
                <a:prstGeom prst="rect">
                  <a:avLst/>
                </a:prstGeom>
                <a:solidFill>
                  <a:schemeClr val="accent2">
                    <a:lumMod val="75000"/>
                  </a:schemeClr>
                </a:solidFill>
                <a:ln>
                  <a:noFill/>
                </a:ln>
                <a:effectLst>
                  <a:outerShdw blurRad="50800" dist="38100" dir="10800000" algn="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モーター関連</a:t>
                  </a:r>
                  <a:br>
                    <a:rPr kumimoji="1" lang="en-US" altLang="ja-JP" sz="800" b="1" dirty="0"/>
                  </a:br>
                  <a:endParaRPr kumimoji="1" lang="en-US" altLang="ja-JP" sz="100" b="1" dirty="0"/>
                </a:p>
                <a:p>
                  <a:endParaRPr kumimoji="1" lang="en-US" altLang="ja-JP" sz="400" b="1" dirty="0"/>
                </a:p>
                <a:p>
                  <a:endParaRPr kumimoji="1" lang="en-US" altLang="ja-JP" sz="200" b="1" dirty="0"/>
                </a:p>
                <a:p>
                  <a:r>
                    <a:rPr kumimoji="1" lang="en-US" altLang="ja-JP" sz="1100" b="1" dirty="0"/>
                    <a:t>【4</a:t>
                  </a:r>
                  <a:r>
                    <a:rPr kumimoji="1" lang="ja-JP" altLang="en-US" sz="1100" b="1" dirty="0"/>
                    <a:t>輪駆動系</a:t>
                  </a:r>
                  <a:r>
                    <a:rPr kumimoji="1" lang="en-US" altLang="ja-JP" sz="1100" b="1" dirty="0"/>
                    <a:t>】</a:t>
                  </a:r>
                </a:p>
                <a:p>
                  <a:endParaRPr kumimoji="1" lang="en-US" altLang="ja-JP" sz="400" b="1" dirty="0"/>
                </a:p>
                <a:p>
                  <a:r>
                    <a:rPr kumimoji="1" lang="ja-JP" altLang="en-US" sz="900" b="1" dirty="0"/>
                    <a:t>  ・モータードライバ</a:t>
                  </a:r>
                  <a:endParaRPr kumimoji="1" lang="en-US" altLang="ja-JP" sz="900" b="1" dirty="0"/>
                </a:p>
                <a:p>
                  <a:r>
                    <a:rPr kumimoji="1" lang="ja-JP" altLang="en-US" sz="900" b="1" dirty="0"/>
                    <a:t>  　</a:t>
                  </a:r>
                  <a:r>
                    <a:rPr kumimoji="1" lang="en-US" altLang="ja-JP" sz="900" b="1" dirty="0"/>
                    <a:t>DSR1202 (DAISEN</a:t>
                  </a:r>
                  <a:r>
                    <a:rPr kumimoji="1" lang="ja-JP" altLang="en-US" sz="900" b="1" dirty="0"/>
                    <a:t>製</a:t>
                  </a:r>
                  <a:r>
                    <a:rPr kumimoji="1" lang="en-US" altLang="ja-JP" sz="900" b="1" dirty="0"/>
                    <a:t>)</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IG22 1:19 x 4</a:t>
                  </a:r>
                </a:p>
                <a:p>
                  <a:endParaRPr kumimoji="1" lang="en-US" altLang="ja-JP" sz="800" b="1" dirty="0"/>
                </a:p>
                <a:p>
                  <a:endParaRPr kumimoji="1" lang="en-US" altLang="ja-JP" sz="400" b="1" dirty="0"/>
                </a:p>
              </p:txBody>
            </p:sp>
            <p:sp>
              <p:nvSpPr>
                <p:cNvPr id="1347" name="正方形/長方形 1346">
                  <a:extLst>
                    <a:ext uri="{FF2B5EF4-FFF2-40B4-BE49-F238E27FC236}">
                      <a16:creationId xmlns:a16="http://schemas.microsoft.com/office/drawing/2014/main" id="{72F97CF7-271C-32B7-5494-354C160D8C10}"/>
                    </a:ext>
                  </a:extLst>
                </p:cNvPr>
                <p:cNvSpPr/>
                <p:nvPr/>
              </p:nvSpPr>
              <p:spPr>
                <a:xfrm>
                  <a:off x="10644188" y="3157438"/>
                  <a:ext cx="1488970" cy="1419861"/>
                </a:xfrm>
                <a:prstGeom prst="rect">
                  <a:avLst/>
                </a:prstGeom>
                <a:solidFill>
                  <a:schemeClr val="accent2">
                    <a:lumMod val="75000"/>
                  </a:schemeClr>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br>
                    <a:rPr kumimoji="1" lang="en-US" altLang="ja-JP" sz="1400" b="1" dirty="0"/>
                  </a:br>
                  <a:endParaRPr kumimoji="1" lang="en-US" altLang="ja-JP" sz="200" b="1" dirty="0"/>
                </a:p>
                <a:p>
                  <a:endParaRPr kumimoji="1" lang="en-US" altLang="ja-JP" sz="300" b="1" dirty="0"/>
                </a:p>
                <a:p>
                  <a:endParaRPr kumimoji="1" lang="en-US" altLang="ja-JP" sz="200" b="1" dirty="0"/>
                </a:p>
                <a:p>
                  <a:r>
                    <a:rPr kumimoji="1" lang="en-US" altLang="ja-JP" sz="1100" b="1" dirty="0"/>
                    <a:t>【</a:t>
                  </a:r>
                  <a:r>
                    <a:rPr kumimoji="1" lang="ja-JP" altLang="en-US" sz="1100" b="1" dirty="0"/>
                    <a:t>ドリブラー系</a:t>
                  </a:r>
                  <a:r>
                    <a:rPr kumimoji="1" lang="en-US" altLang="ja-JP" sz="1100" b="1" dirty="0"/>
                    <a:t>】</a:t>
                  </a:r>
                </a:p>
                <a:p>
                  <a:endParaRPr kumimoji="1" lang="en-US" altLang="ja-JP" sz="400" b="1" dirty="0"/>
                </a:p>
                <a:p>
                  <a:r>
                    <a:rPr kumimoji="1" lang="ja-JP" altLang="en-US" sz="900" b="1" dirty="0"/>
                    <a:t>  ・</a:t>
                  </a:r>
                  <a:r>
                    <a:rPr kumimoji="1" lang="en-US" altLang="ja-JP" sz="900" b="1" dirty="0"/>
                    <a:t>ESC * 2</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BLDC x 2</a:t>
                  </a:r>
                  <a:r>
                    <a:rPr kumimoji="1" lang="ja-JP" altLang="en-US" sz="900" b="1" dirty="0"/>
                    <a:t>、</a:t>
                  </a:r>
                  <a:endParaRPr kumimoji="1" lang="en-US" altLang="ja-JP" sz="900" b="1" dirty="0"/>
                </a:p>
                <a:p>
                  <a:r>
                    <a:rPr kumimoji="1" lang="ja-JP" altLang="en-US" sz="900" b="1" dirty="0"/>
                    <a:t>　</a:t>
                  </a:r>
                  <a:r>
                    <a:rPr kumimoji="1" lang="en-US" altLang="ja-JP" sz="900" b="1" dirty="0"/>
                    <a:t>(AliExpress</a:t>
                  </a:r>
                  <a:r>
                    <a:rPr kumimoji="1" lang="ja-JP" altLang="en-US" sz="900" b="1" dirty="0"/>
                    <a:t>で購入</a:t>
                  </a:r>
                  <a:endParaRPr kumimoji="1" lang="en-US" altLang="ja-JP" sz="500" b="1" dirty="0"/>
                </a:p>
                <a:p>
                  <a:r>
                    <a:rPr kumimoji="1" lang="ja-JP" altLang="en-US" sz="900" b="1" dirty="0"/>
                    <a:t>      現在は購入不可</a:t>
                  </a:r>
                  <a:r>
                    <a:rPr kumimoji="1" lang="en-US" altLang="ja-JP" sz="900" b="1" dirty="0"/>
                    <a:t>)</a:t>
                  </a:r>
                </a:p>
                <a:p>
                  <a:endParaRPr kumimoji="1" lang="en-US" altLang="ja-JP" sz="900" b="1" dirty="0"/>
                </a:p>
              </p:txBody>
            </p:sp>
          </p:grpSp>
          <p:cxnSp>
            <p:nvCxnSpPr>
              <p:cNvPr id="1356" name="直線コネクタ 1355">
                <a:extLst>
                  <a:ext uri="{FF2B5EF4-FFF2-40B4-BE49-F238E27FC236}">
                    <a16:creationId xmlns:a16="http://schemas.microsoft.com/office/drawing/2014/main" id="{A53CD575-F0DD-D869-F379-FB0E10F86B6A}"/>
                  </a:ext>
                </a:extLst>
              </p:cNvPr>
              <p:cNvCxnSpPr>
                <a:cxnSpLocks/>
              </p:cNvCxnSpPr>
              <p:nvPr/>
            </p:nvCxnSpPr>
            <p:spPr>
              <a:xfrm>
                <a:off x="9404350" y="3452789"/>
                <a:ext cx="2667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87" name="テキスト ボックス 1386">
              <a:extLst>
                <a:ext uri="{FF2B5EF4-FFF2-40B4-BE49-F238E27FC236}">
                  <a16:creationId xmlns:a16="http://schemas.microsoft.com/office/drawing/2014/main" id="{B101A86A-FA06-C725-3598-6E6E2FF66BE7}"/>
                </a:ext>
              </a:extLst>
            </p:cNvPr>
            <p:cNvSpPr txBox="1"/>
            <p:nvPr/>
          </p:nvSpPr>
          <p:spPr>
            <a:xfrm>
              <a:off x="10440049" y="3263900"/>
              <a:ext cx="614948" cy="215444"/>
            </a:xfrm>
            <a:prstGeom prst="rect">
              <a:avLst/>
            </a:prstGeom>
            <a:noFill/>
          </p:spPr>
          <p:txBody>
            <a:bodyPr wrap="square" rtlCol="0">
              <a:spAutoFit/>
            </a:bodyPr>
            <a:lstStyle/>
            <a:p>
              <a:r>
                <a:rPr kumimoji="1" lang="en-US" altLang="ja-JP" sz="800" b="1" dirty="0">
                  <a:solidFill>
                    <a:schemeClr val="bg1"/>
                  </a:solidFill>
                </a:rPr>
                <a:t>Motors</a:t>
              </a:r>
              <a:endParaRPr kumimoji="1" lang="ja-JP" altLang="en-US" sz="800" b="1" dirty="0">
                <a:solidFill>
                  <a:schemeClr val="bg1"/>
                </a:solidFill>
              </a:endParaRPr>
            </a:p>
          </p:txBody>
        </p:sp>
      </p:grpSp>
      <p:sp>
        <p:nvSpPr>
          <p:cNvPr id="1403" name="正方形/長方形 1402">
            <a:extLst>
              <a:ext uri="{FF2B5EF4-FFF2-40B4-BE49-F238E27FC236}">
                <a16:creationId xmlns:a16="http://schemas.microsoft.com/office/drawing/2014/main" id="{4AA211FD-22CF-DCF9-4583-3EBC96743455}"/>
              </a:ext>
            </a:extLst>
          </p:cNvPr>
          <p:cNvSpPr/>
          <p:nvPr/>
        </p:nvSpPr>
        <p:spPr>
          <a:xfrm rot="16200000">
            <a:off x="11875174" y="884227"/>
            <a:ext cx="889001" cy="367659"/>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96" name="グループ化 1395">
            <a:extLst>
              <a:ext uri="{FF2B5EF4-FFF2-40B4-BE49-F238E27FC236}">
                <a16:creationId xmlns:a16="http://schemas.microsoft.com/office/drawing/2014/main" id="{E2ECF0DD-849D-06AA-2D21-111AB73AD1E2}"/>
              </a:ext>
            </a:extLst>
          </p:cNvPr>
          <p:cNvGrpSpPr/>
          <p:nvPr/>
        </p:nvGrpSpPr>
        <p:grpSpPr>
          <a:xfrm>
            <a:off x="12400612" y="294783"/>
            <a:ext cx="2502974" cy="1745716"/>
            <a:chOff x="12518292" y="979531"/>
            <a:chExt cx="2502974" cy="1745716"/>
          </a:xfrm>
        </p:grpSpPr>
        <p:sp>
          <p:nvSpPr>
            <p:cNvPr id="1392" name="正方形/長方形 1391">
              <a:extLst>
                <a:ext uri="{FF2B5EF4-FFF2-40B4-BE49-F238E27FC236}">
                  <a16:creationId xmlns:a16="http://schemas.microsoft.com/office/drawing/2014/main" id="{5A128DA6-13EB-691A-B99C-263C10697AC2}"/>
                </a:ext>
              </a:extLst>
            </p:cNvPr>
            <p:cNvSpPr/>
            <p:nvPr/>
          </p:nvSpPr>
          <p:spPr>
            <a:xfrm>
              <a:off x="12518292" y="979531"/>
              <a:ext cx="2451464" cy="1646193"/>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ラインセンサ </a:t>
              </a:r>
              <a:r>
                <a:rPr kumimoji="1" lang="en-US" altLang="ja-JP" sz="800" b="1" dirty="0"/>
                <a:t>Line Sensors</a:t>
              </a:r>
              <a:endParaRPr kumimoji="1" lang="en-US" altLang="ja-JP" sz="200" b="1" dirty="0"/>
            </a:p>
            <a:p>
              <a:endParaRPr kumimoji="1" lang="en-US" altLang="ja-JP" sz="1100" b="1" dirty="0"/>
            </a:p>
          </p:txBody>
        </p:sp>
        <p:pic>
          <p:nvPicPr>
            <p:cNvPr id="1036" name="Picture 12">
              <a:extLst>
                <a:ext uri="{FF2B5EF4-FFF2-40B4-BE49-F238E27FC236}">
                  <a16:creationId xmlns:a16="http://schemas.microsoft.com/office/drawing/2014/main" id="{82D3ABB8-FB8E-02CE-4CF6-F7BC00FC44FF}"/>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8089" t="7953" r="8596" b="6097"/>
            <a:stretch/>
          </p:blipFill>
          <p:spPr bwMode="auto">
            <a:xfrm rot="16200000">
              <a:off x="12522246" y="1415623"/>
              <a:ext cx="1184670" cy="1013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95" name="テキスト ボックス 1394">
              <a:extLst>
                <a:ext uri="{FF2B5EF4-FFF2-40B4-BE49-F238E27FC236}">
                  <a16:creationId xmlns:a16="http://schemas.microsoft.com/office/drawing/2014/main" id="{4B6CE7C2-FD8C-D798-60EE-48D299DE8049}"/>
                </a:ext>
              </a:extLst>
            </p:cNvPr>
            <p:cNvSpPr txBox="1"/>
            <p:nvPr/>
          </p:nvSpPr>
          <p:spPr>
            <a:xfrm>
              <a:off x="13672820" y="1340252"/>
              <a:ext cx="1348446" cy="1384995"/>
            </a:xfrm>
            <a:prstGeom prst="rect">
              <a:avLst/>
            </a:prstGeom>
            <a:noFill/>
          </p:spPr>
          <p:txBody>
            <a:bodyPr wrap="none" rtlCol="0">
              <a:spAutoFit/>
            </a:bodyPr>
            <a:lstStyle/>
            <a:p>
              <a:r>
                <a:rPr kumimoji="1" lang="ja-JP" altLang="en-US" sz="1000" b="1" dirty="0">
                  <a:solidFill>
                    <a:schemeClr val="bg1"/>
                  </a:solidFill>
                </a:rPr>
                <a:t>マイコン</a:t>
              </a:r>
              <a:endParaRPr kumimoji="1" lang="en-US" altLang="ja-JP" sz="1000" b="1" dirty="0">
                <a:solidFill>
                  <a:schemeClr val="bg1"/>
                </a:solidFill>
              </a:endParaRPr>
            </a:p>
            <a:p>
              <a:r>
                <a:rPr kumimoji="1" lang="en-US" altLang="ja-JP" sz="900" dirty="0">
                  <a:solidFill>
                    <a:schemeClr val="bg1"/>
                  </a:solidFill>
                </a:rPr>
                <a:t>Seeeduino Xiao x 1</a:t>
              </a:r>
            </a:p>
            <a:p>
              <a:endParaRPr kumimoji="1" lang="en-US" altLang="ja-JP" sz="100" dirty="0">
                <a:solidFill>
                  <a:schemeClr val="bg1"/>
                </a:solidFill>
              </a:endParaRPr>
            </a:p>
            <a:p>
              <a:r>
                <a:rPr kumimoji="1" lang="en-US" altLang="ja-JP" sz="600" dirty="0">
                  <a:solidFill>
                    <a:schemeClr val="bg1"/>
                  </a:solidFill>
                </a:rPr>
                <a:t>(</a:t>
              </a:r>
              <a:r>
                <a:rPr kumimoji="1" lang="ja-JP" altLang="en-US" sz="600" dirty="0">
                  <a:solidFill>
                    <a:schemeClr val="bg1"/>
                  </a:solidFill>
                </a:rPr>
                <a:t>マルチプレクサを用いて</a:t>
              </a:r>
              <a:endParaRPr kumimoji="1" lang="en-US" altLang="ja-JP" sz="600" dirty="0">
                <a:solidFill>
                  <a:schemeClr val="bg1"/>
                </a:solidFill>
              </a:endParaRPr>
            </a:p>
            <a:p>
              <a:r>
                <a:rPr kumimoji="1" lang="en-US" altLang="ja-JP" sz="600" dirty="0">
                  <a:solidFill>
                    <a:schemeClr val="bg1"/>
                  </a:solidFill>
                </a:rPr>
                <a:t> </a:t>
              </a:r>
              <a:r>
                <a:rPr kumimoji="1" lang="ja-JP" altLang="en-US" sz="600" dirty="0">
                  <a:solidFill>
                    <a:schemeClr val="bg1"/>
                  </a:solidFill>
                </a:rPr>
                <a:t>計</a:t>
              </a:r>
              <a:r>
                <a:rPr kumimoji="1" lang="en-US" altLang="ja-JP" sz="600" dirty="0">
                  <a:solidFill>
                    <a:schemeClr val="bg1"/>
                  </a:solidFill>
                </a:rPr>
                <a:t>16</a:t>
              </a:r>
              <a:r>
                <a:rPr kumimoji="1" lang="ja-JP" altLang="en-US" sz="600" dirty="0">
                  <a:solidFill>
                    <a:schemeClr val="bg1"/>
                  </a:solidFill>
                </a:rPr>
                <a:t>個分のセンサーの値を取得</a:t>
              </a:r>
              <a:r>
                <a:rPr kumimoji="1" lang="en-US" altLang="ja-JP" sz="600" dirty="0">
                  <a:solidFill>
                    <a:schemeClr val="bg1"/>
                  </a:solidFill>
                </a:rPr>
                <a:t>)</a:t>
              </a:r>
            </a:p>
            <a:p>
              <a:endParaRPr kumimoji="1" lang="en-US" altLang="ja-JP" sz="600" dirty="0">
                <a:solidFill>
                  <a:schemeClr val="bg1"/>
                </a:solidFill>
              </a:endParaRPr>
            </a:p>
            <a:p>
              <a:r>
                <a:rPr kumimoji="1" lang="ja-JP" altLang="en-US" sz="1000" b="1" dirty="0">
                  <a:solidFill>
                    <a:schemeClr val="bg1"/>
                  </a:solidFill>
                </a:rPr>
                <a:t>センサー</a:t>
              </a:r>
              <a:endParaRPr kumimoji="1" lang="en-US" altLang="ja-JP" sz="1050" b="1" dirty="0">
                <a:solidFill>
                  <a:schemeClr val="bg1"/>
                </a:solidFill>
              </a:endParaRPr>
            </a:p>
            <a:p>
              <a:r>
                <a:rPr kumimoji="1" lang="ja-JP" altLang="en-US" sz="700" dirty="0">
                  <a:solidFill>
                    <a:schemeClr val="bg1"/>
                  </a:solidFill>
                </a:rPr>
                <a:t>フォトトランジスタ</a:t>
              </a:r>
              <a:endParaRPr kumimoji="1" lang="en-US" altLang="ja-JP" sz="700" dirty="0">
                <a:solidFill>
                  <a:schemeClr val="bg1"/>
                </a:solidFill>
              </a:endParaRPr>
            </a:p>
            <a:p>
              <a:r>
                <a:rPr kumimoji="1" lang="en-US" altLang="ja-JP" sz="700" dirty="0">
                  <a:solidFill>
                    <a:schemeClr val="bg1"/>
                  </a:solidFill>
                </a:rPr>
                <a:t>NJL7502L * 32</a:t>
              </a:r>
              <a:endParaRPr kumimoji="1" lang="en-US" altLang="ja-JP" sz="1000" dirty="0">
                <a:solidFill>
                  <a:schemeClr val="bg1"/>
                </a:solidFill>
              </a:endParaRPr>
            </a:p>
            <a:p>
              <a:endParaRPr kumimoji="1" lang="en-US" altLang="ja-JP" sz="200" dirty="0">
                <a:solidFill>
                  <a:schemeClr val="bg1"/>
                </a:solidFill>
              </a:endParaRPr>
            </a:p>
            <a:p>
              <a:r>
                <a:rPr kumimoji="1" lang="en-US" altLang="ja-JP" sz="600" dirty="0">
                  <a:solidFill>
                    <a:schemeClr val="bg1"/>
                  </a:solidFill>
                </a:rPr>
                <a:t>(</a:t>
              </a:r>
              <a:r>
                <a:rPr kumimoji="1" lang="ja-JP" altLang="en-US" sz="600" dirty="0">
                  <a:solidFill>
                    <a:schemeClr val="bg1"/>
                  </a:solidFill>
                </a:rPr>
                <a:t>センサーを</a:t>
              </a:r>
              <a:r>
                <a:rPr kumimoji="1" lang="en-US" altLang="ja-JP" sz="600" dirty="0">
                  <a:solidFill>
                    <a:schemeClr val="bg1"/>
                  </a:solidFill>
                </a:rPr>
                <a:t>2</a:t>
              </a:r>
              <a:r>
                <a:rPr kumimoji="1" lang="ja-JP" altLang="en-US" sz="600" dirty="0">
                  <a:solidFill>
                    <a:schemeClr val="bg1"/>
                  </a:solidFill>
                </a:rPr>
                <a:t>つずつ並列に接続</a:t>
              </a:r>
              <a:r>
                <a:rPr kumimoji="1" lang="en-US" altLang="ja-JP" sz="600" dirty="0">
                  <a:solidFill>
                    <a:schemeClr val="bg1"/>
                  </a:solidFill>
                </a:rPr>
                <a:t>)</a:t>
              </a:r>
            </a:p>
            <a:p>
              <a:endParaRPr kumimoji="1" lang="en-US" altLang="ja-JP" sz="700" dirty="0">
                <a:solidFill>
                  <a:schemeClr val="bg1"/>
                </a:solidFill>
              </a:endParaRPr>
            </a:p>
            <a:p>
              <a:endParaRPr kumimoji="1" lang="en-US" altLang="ja-JP" sz="700" dirty="0">
                <a:solidFill>
                  <a:schemeClr val="bg1"/>
                </a:solidFill>
              </a:endParaRPr>
            </a:p>
          </p:txBody>
        </p:sp>
      </p:grpSp>
      <p:grpSp>
        <p:nvGrpSpPr>
          <p:cNvPr id="1041" name="グループ化 1040">
            <a:extLst>
              <a:ext uri="{FF2B5EF4-FFF2-40B4-BE49-F238E27FC236}">
                <a16:creationId xmlns:a16="http://schemas.microsoft.com/office/drawing/2014/main" id="{E811AB56-83FF-4D6E-5148-0B1B87AA0259}"/>
              </a:ext>
            </a:extLst>
          </p:cNvPr>
          <p:cNvGrpSpPr/>
          <p:nvPr/>
        </p:nvGrpSpPr>
        <p:grpSpPr>
          <a:xfrm>
            <a:off x="3799840" y="4064491"/>
            <a:ext cx="4052481" cy="2099246"/>
            <a:chOff x="9381580" y="4726864"/>
            <a:chExt cx="4052481" cy="2099246"/>
          </a:xfrm>
        </p:grpSpPr>
        <p:sp>
          <p:nvSpPr>
            <p:cNvPr id="1042" name="テキスト ボックス 1041">
              <a:extLst>
                <a:ext uri="{FF2B5EF4-FFF2-40B4-BE49-F238E27FC236}">
                  <a16:creationId xmlns:a16="http://schemas.microsoft.com/office/drawing/2014/main" id="{82C59D6D-D0AF-F30D-DA3A-D2893047285D}"/>
                </a:ext>
              </a:extLst>
            </p:cNvPr>
            <p:cNvSpPr txBox="1"/>
            <p:nvPr/>
          </p:nvSpPr>
          <p:spPr>
            <a:xfrm>
              <a:off x="9381581" y="4726864"/>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確実にボールを</a:t>
              </a:r>
              <a:r>
                <a:rPr kumimoji="1" lang="ja-JP" altLang="en-US" b="1" dirty="0">
                  <a:solidFill>
                    <a:schemeClr val="tx1">
                      <a:lumMod val="85000"/>
                      <a:lumOff val="15000"/>
                    </a:schemeClr>
                  </a:solidFill>
                  <a:ea typeface="游ゴシック"/>
                </a:rPr>
                <a:t>「見る」</a:t>
              </a:r>
            </a:p>
          </p:txBody>
        </p:sp>
        <p:sp>
          <p:nvSpPr>
            <p:cNvPr id="1043" name="テキスト ボックス 1042">
              <a:extLst>
                <a:ext uri="{FF2B5EF4-FFF2-40B4-BE49-F238E27FC236}">
                  <a16:creationId xmlns:a16="http://schemas.microsoft.com/office/drawing/2014/main" id="{7D1152C3-416E-7A4D-8C73-6A420412DDF8}"/>
                </a:ext>
              </a:extLst>
            </p:cNvPr>
            <p:cNvSpPr txBox="1"/>
            <p:nvPr/>
          </p:nvSpPr>
          <p:spPr>
            <a:xfrm>
              <a:off x="9381580" y="5071784"/>
              <a:ext cx="4052480" cy="1754326"/>
            </a:xfrm>
            <a:prstGeom prst="rect">
              <a:avLst/>
            </a:prstGeom>
            <a:noFill/>
          </p:spPr>
          <p:txBody>
            <a:bodyPr wrap="square" rtlCol="0">
              <a:spAutoFit/>
            </a:bodyPr>
            <a:lstStyle/>
            <a:p>
              <a:r>
                <a:rPr lang="ja-JP" altLang="en-US" sz="900" dirty="0"/>
                <a:t>　私たちのロボットは、中央に</a:t>
              </a:r>
              <a:r>
                <a:rPr lang="en-US" altLang="ja-JP" sz="900" dirty="0"/>
                <a:t>1</a:t>
              </a:r>
              <a:r>
                <a:rPr lang="ja-JP" altLang="en-US" sz="900" dirty="0"/>
                <a:t>台、前後にそれぞれ</a:t>
              </a:r>
              <a:r>
                <a:rPr lang="en-US" altLang="ja-JP" sz="900" dirty="0"/>
                <a:t>1</a:t>
              </a:r>
              <a:r>
                <a:rPr lang="ja-JP" altLang="en-US" sz="900" dirty="0"/>
                <a:t>台のカメラを搭載しています。</a:t>
              </a:r>
              <a:r>
                <a:rPr lang="en-US" altLang="ja-JP" sz="900" dirty="0"/>
                <a:t>(Fig.1) </a:t>
              </a:r>
              <a:r>
                <a:rPr lang="ja-JP" altLang="en-US" sz="900" dirty="0"/>
                <a:t>中央のカメラには、上部にミラーを取り付けることで、コート全体を常に確認できるようにしています。この配置により、両方のゴールを同時に認識でき、キーパーロボットの位置推定や、ロボットがゴールを向いてシュートを打つことが可能になっています。</a:t>
              </a:r>
            </a:p>
            <a:p>
              <a:r>
                <a:rPr lang="ja-JP" altLang="en-US" sz="900" dirty="0"/>
                <a:t>また、前後のカメラは、全方向カメラの弱点である「見える範囲の狭さ」を解決しています。全方向ミラーを用いたビジョンシステムではロボットから離れたボールが見えなかったり</a:t>
              </a:r>
              <a:r>
                <a:rPr lang="en-US" altLang="ja-JP" sz="900" dirty="0"/>
                <a:t>(Fig.2)</a:t>
              </a:r>
              <a:r>
                <a:rPr lang="ja-JP" altLang="en-US" sz="900" dirty="0"/>
                <a:t>、見えたとしても小さく表示されるため位置を正確に取得することが難しい状況でしたが、追加で前後にカメラを搭載することで、ロボット周辺はもちろん、前方・後方にある遠くのボール・コートの発見精度が向上したため</a:t>
              </a:r>
              <a:r>
                <a:rPr lang="en-US" altLang="ja-JP" sz="900" dirty="0"/>
                <a:t>(Fig.3) </a:t>
              </a:r>
              <a:r>
                <a:rPr lang="ja-JP" altLang="en-US" sz="900" dirty="0"/>
                <a:t>、より正確な回り込み・シュートができるようになりました。</a:t>
              </a:r>
              <a:endParaRPr lang="en-US" altLang="ja-JP" sz="900" dirty="0"/>
            </a:p>
          </p:txBody>
        </p:sp>
      </p:grpSp>
      <p:grpSp>
        <p:nvGrpSpPr>
          <p:cNvPr id="6" name="グループ化 5">
            <a:extLst>
              <a:ext uri="{FF2B5EF4-FFF2-40B4-BE49-F238E27FC236}">
                <a16:creationId xmlns:a16="http://schemas.microsoft.com/office/drawing/2014/main" id="{A1DAAD55-D48E-D263-F290-64899E289F47}"/>
              </a:ext>
            </a:extLst>
          </p:cNvPr>
          <p:cNvGrpSpPr/>
          <p:nvPr/>
        </p:nvGrpSpPr>
        <p:grpSpPr>
          <a:xfrm>
            <a:off x="3825593" y="8754134"/>
            <a:ext cx="4052480" cy="1691907"/>
            <a:chOff x="9381580" y="4908472"/>
            <a:chExt cx="4052480" cy="1691907"/>
          </a:xfrm>
        </p:grpSpPr>
        <p:sp>
          <p:nvSpPr>
            <p:cNvPr id="7" name="テキスト ボックス 6">
              <a:extLst>
                <a:ext uri="{FF2B5EF4-FFF2-40B4-BE49-F238E27FC236}">
                  <a16:creationId xmlns:a16="http://schemas.microsoft.com/office/drawing/2014/main" id="{DF9C334F-15B3-C56B-A167-162561E9218B}"/>
                </a:ext>
              </a:extLst>
            </p:cNvPr>
            <p:cNvSpPr txBox="1"/>
            <p:nvPr/>
          </p:nvSpPr>
          <p:spPr>
            <a:xfrm>
              <a:off x="9381580" y="4908472"/>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ラインセンサの</a:t>
              </a:r>
              <a:r>
                <a:rPr kumimoji="1" lang="ja-JP" altLang="en-US" b="1" dirty="0">
                  <a:solidFill>
                    <a:schemeClr val="tx1">
                      <a:lumMod val="85000"/>
                      <a:lumOff val="15000"/>
                    </a:schemeClr>
                  </a:solidFill>
                  <a:ea typeface="游ゴシック"/>
                </a:rPr>
                <a:t>「最高峰」</a:t>
              </a:r>
            </a:p>
          </p:txBody>
        </p:sp>
        <p:sp>
          <p:nvSpPr>
            <p:cNvPr id="8" name="テキスト ボックス 7">
              <a:extLst>
                <a:ext uri="{FF2B5EF4-FFF2-40B4-BE49-F238E27FC236}">
                  <a16:creationId xmlns:a16="http://schemas.microsoft.com/office/drawing/2014/main" id="{66531632-67D2-DDD9-D566-8C31D75E9141}"/>
                </a:ext>
              </a:extLst>
            </p:cNvPr>
            <p:cNvSpPr txBox="1"/>
            <p:nvPr/>
          </p:nvSpPr>
          <p:spPr>
            <a:xfrm>
              <a:off x="9381580" y="5261551"/>
              <a:ext cx="4052480" cy="1338828"/>
            </a:xfrm>
            <a:prstGeom prst="rect">
              <a:avLst/>
            </a:prstGeom>
            <a:noFill/>
          </p:spPr>
          <p:txBody>
            <a:bodyPr wrap="square" rtlCol="0">
              <a:spAutoFit/>
            </a:bodyPr>
            <a:lstStyle/>
            <a:p>
              <a:r>
                <a:rPr lang="ja-JP" altLang="en-US" sz="900" dirty="0"/>
                <a:t>　ラインセンサには円形状を採用しました。</a:t>
              </a:r>
              <a:r>
                <a:rPr lang="en-US" altLang="ja-JP" sz="900" dirty="0"/>
                <a:t>(Fig.4) </a:t>
              </a:r>
              <a:r>
                <a:rPr lang="ja-JP" altLang="en-US" sz="900" dirty="0"/>
                <a:t>十字ラインセンサと比べ、円形ラインセンサは全方向に対して迅速な検知が可能で、角度も正確に算出することができるため、ラインアウト発生回数を大幅に減らすことができます。</a:t>
              </a:r>
            </a:p>
            <a:p>
              <a:r>
                <a:rPr lang="ja-JP" altLang="en-US" sz="900" dirty="0"/>
                <a:t>さらに、前回のラインセンサからの改善点として、センサの配置間隔を</a:t>
              </a:r>
              <a:endParaRPr lang="en-US" altLang="ja-JP" sz="900" dirty="0"/>
            </a:p>
            <a:p>
              <a:r>
                <a:rPr lang="ja-JP" altLang="en-US" sz="900" dirty="0"/>
                <a:t>狭くしました。以前はセンサの間隔が広かったため、</a:t>
              </a:r>
              <a:endParaRPr lang="en-US" altLang="ja-JP" sz="900" dirty="0"/>
            </a:p>
            <a:p>
              <a:r>
                <a:rPr lang="ja-JP" altLang="en-US" sz="900" dirty="0"/>
                <a:t>「センサの間に白線が入り込むことが原因で白線を検知できない」という問題が発生していました。しかし、間隔を狭くしたことで、この問題は解消され、より継続的にラインを検知できるようになりました。</a:t>
              </a:r>
            </a:p>
          </p:txBody>
        </p:sp>
      </p:grpSp>
      <p:pic>
        <p:nvPicPr>
          <p:cNvPr id="19" name="図 18" descr="屋内, 座る, 大きい, テーブル が含まれている画像">
            <a:extLst>
              <a:ext uri="{FF2B5EF4-FFF2-40B4-BE49-F238E27FC236}">
                <a16:creationId xmlns:a16="http://schemas.microsoft.com/office/drawing/2014/main" id="{64A146A4-71A3-990B-1AE4-4DF22274909E}"/>
              </a:ext>
            </a:extLst>
          </p:cNvPr>
          <p:cNvPicPr>
            <a:picLocks noChangeAspect="1"/>
          </p:cNvPicPr>
          <p:nvPr/>
        </p:nvPicPr>
        <p:blipFill>
          <a:blip r:embed="rId20">
            <a:extLst>
              <a:ext uri="{28A0092B-C50C-407E-A947-70E740481C1C}">
                <a14:useLocalDpi xmlns:a14="http://schemas.microsoft.com/office/drawing/2010/main" val="0"/>
              </a:ext>
            </a:extLst>
          </a:blip>
          <a:srcRect l="19776" t="4891" r="18683" b="9967"/>
          <a:stretch/>
        </p:blipFill>
        <p:spPr>
          <a:xfrm flipH="1">
            <a:off x="7914054" y="8902537"/>
            <a:ext cx="1270562" cy="1318387"/>
          </a:xfrm>
          <a:prstGeom prst="rect">
            <a:avLst/>
          </a:prstGeom>
          <a:ln>
            <a:noFill/>
          </a:ln>
          <a:effectLst>
            <a:outerShdw blurRad="292100" dist="139700" dir="2700000" algn="tl" rotWithShape="0">
              <a:srgbClr val="333333">
                <a:alpha val="65000"/>
              </a:srgbClr>
            </a:outerShdw>
          </a:effectLst>
        </p:spPr>
      </p:pic>
      <p:grpSp>
        <p:nvGrpSpPr>
          <p:cNvPr id="40" name="グループ化 39">
            <a:extLst>
              <a:ext uri="{FF2B5EF4-FFF2-40B4-BE49-F238E27FC236}">
                <a16:creationId xmlns:a16="http://schemas.microsoft.com/office/drawing/2014/main" id="{F8020E21-DD90-4A81-C0E1-8DE7265BDE15}"/>
              </a:ext>
            </a:extLst>
          </p:cNvPr>
          <p:cNvGrpSpPr/>
          <p:nvPr/>
        </p:nvGrpSpPr>
        <p:grpSpPr>
          <a:xfrm>
            <a:off x="4106486" y="6234585"/>
            <a:ext cx="4796527" cy="1841485"/>
            <a:chOff x="3732493" y="6514937"/>
            <a:chExt cx="4796527" cy="1841485"/>
          </a:xfrm>
        </p:grpSpPr>
        <p:sp>
          <p:nvSpPr>
            <p:cNvPr id="16" name="矢印: 下 15">
              <a:extLst>
                <a:ext uri="{FF2B5EF4-FFF2-40B4-BE49-F238E27FC236}">
                  <a16:creationId xmlns:a16="http://schemas.microsoft.com/office/drawing/2014/main" id="{19F4CA97-E077-7484-2C3C-236D195165ED}"/>
                </a:ext>
              </a:extLst>
            </p:cNvPr>
            <p:cNvSpPr/>
            <p:nvPr/>
          </p:nvSpPr>
          <p:spPr>
            <a:xfrm rot="16200000">
              <a:off x="5968367" y="7148429"/>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6" name="グループ化 35">
              <a:extLst>
                <a:ext uri="{FF2B5EF4-FFF2-40B4-BE49-F238E27FC236}">
                  <a16:creationId xmlns:a16="http://schemas.microsoft.com/office/drawing/2014/main" id="{3460B6B9-8835-0E15-7A60-A6E18AC947E9}"/>
                </a:ext>
              </a:extLst>
            </p:cNvPr>
            <p:cNvGrpSpPr/>
            <p:nvPr/>
          </p:nvGrpSpPr>
          <p:grpSpPr>
            <a:xfrm>
              <a:off x="3732493" y="6527163"/>
              <a:ext cx="1953631" cy="1829259"/>
              <a:chOff x="3732493" y="6527163"/>
              <a:chExt cx="1953631" cy="1829259"/>
            </a:xfrm>
          </p:grpSpPr>
          <p:pic>
            <p:nvPicPr>
              <p:cNvPr id="1026" name="Picture 2">
                <a:extLst>
                  <a:ext uri="{FF2B5EF4-FFF2-40B4-BE49-F238E27FC236}">
                    <a16:creationId xmlns:a16="http://schemas.microsoft.com/office/drawing/2014/main" id="{D022A989-A190-5B20-CF99-3E9736CB482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32493" y="6527163"/>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フローチャート: 結合子 19">
                <a:extLst>
                  <a:ext uri="{FF2B5EF4-FFF2-40B4-BE49-F238E27FC236}">
                    <a16:creationId xmlns:a16="http://schemas.microsoft.com/office/drawing/2014/main" id="{36385DCF-D33C-9A80-4A80-9B6A49D1DBF0}"/>
                  </a:ext>
                </a:extLst>
              </p:cNvPr>
              <p:cNvSpPr/>
              <p:nvPr/>
            </p:nvSpPr>
            <p:spPr>
              <a:xfrm>
                <a:off x="4009734" y="6918411"/>
                <a:ext cx="1407473" cy="1407473"/>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AA8802EA-D66C-0779-CFC8-FC77A4B77467}"/>
                  </a:ext>
                </a:extLst>
              </p:cNvPr>
              <p:cNvSpPr/>
              <p:nvPr/>
            </p:nvSpPr>
            <p:spPr>
              <a:xfrm>
                <a:off x="4621758" y="6598589"/>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9A292AAB-3CFA-FB5E-7202-A8479BC0DBDF}"/>
                  </a:ext>
                </a:extLst>
              </p:cNvPr>
              <p:cNvSpPr/>
              <p:nvPr/>
            </p:nvSpPr>
            <p:spPr>
              <a:xfrm>
                <a:off x="4546731" y="7433867"/>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grpSp>
          <p:nvGrpSpPr>
            <p:cNvPr id="38" name="グループ化 37">
              <a:extLst>
                <a:ext uri="{FF2B5EF4-FFF2-40B4-BE49-F238E27FC236}">
                  <a16:creationId xmlns:a16="http://schemas.microsoft.com/office/drawing/2014/main" id="{C49AAFA8-F556-FBF1-80B6-CE5F5E82E87C}"/>
                </a:ext>
              </a:extLst>
            </p:cNvPr>
            <p:cNvGrpSpPr/>
            <p:nvPr/>
          </p:nvGrpSpPr>
          <p:grpSpPr>
            <a:xfrm>
              <a:off x="6575389" y="6514937"/>
              <a:ext cx="1953631" cy="1829259"/>
              <a:chOff x="6575389" y="6752898"/>
              <a:chExt cx="1953631" cy="1829259"/>
            </a:xfrm>
          </p:grpSpPr>
          <p:pic>
            <p:nvPicPr>
              <p:cNvPr id="17" name="Picture 2">
                <a:extLst>
                  <a:ext uri="{FF2B5EF4-FFF2-40B4-BE49-F238E27FC236}">
                    <a16:creationId xmlns:a16="http://schemas.microsoft.com/office/drawing/2014/main" id="{433F3AB9-CC05-C21D-FF20-FE0E395825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75389" y="6752898"/>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フローチャート: 結合子 12">
                <a:extLst>
                  <a:ext uri="{FF2B5EF4-FFF2-40B4-BE49-F238E27FC236}">
                    <a16:creationId xmlns:a16="http://schemas.microsoft.com/office/drawing/2014/main" id="{EBCAA3BF-CF93-825E-CC94-4E6243F21248}"/>
                  </a:ext>
                </a:extLst>
              </p:cNvPr>
              <p:cNvSpPr/>
              <p:nvPr/>
            </p:nvSpPr>
            <p:spPr>
              <a:xfrm>
                <a:off x="6840428" y="7145583"/>
                <a:ext cx="1397968" cy="1397968"/>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結合子 14">
                <a:extLst>
                  <a:ext uri="{FF2B5EF4-FFF2-40B4-BE49-F238E27FC236}">
                    <a16:creationId xmlns:a16="http://schemas.microsoft.com/office/drawing/2014/main" id="{BC0156A0-EBBA-34BD-0CFB-4A8CC0C94916}"/>
                  </a:ext>
                </a:extLst>
              </p:cNvPr>
              <p:cNvSpPr/>
              <p:nvPr/>
            </p:nvSpPr>
            <p:spPr>
              <a:xfrm>
                <a:off x="7384703" y="7653338"/>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sp>
            <p:nvSpPr>
              <p:cNvPr id="34" name="台形 33">
                <a:extLst>
                  <a:ext uri="{FF2B5EF4-FFF2-40B4-BE49-F238E27FC236}">
                    <a16:creationId xmlns:a16="http://schemas.microsoft.com/office/drawing/2014/main" id="{7116F751-3934-13B7-085D-7A92F35D3B65}"/>
                  </a:ext>
                </a:extLst>
              </p:cNvPr>
              <p:cNvSpPr/>
              <p:nvPr/>
            </p:nvSpPr>
            <p:spPr>
              <a:xfrm>
                <a:off x="7140963" y="7881682"/>
                <a:ext cx="827896" cy="683923"/>
              </a:xfrm>
              <a:prstGeom prst="trapezoid">
                <a:avLst>
                  <a:gd name="adj" fmla="val 37744"/>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37F1A3F2-AD49-7C4B-692C-EF36FFE7679D}"/>
                  </a:ext>
                </a:extLst>
              </p:cNvPr>
              <p:cNvSpPr/>
              <p:nvPr/>
            </p:nvSpPr>
            <p:spPr>
              <a:xfrm>
                <a:off x="7466647" y="6817581"/>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台形 32">
                <a:extLst>
                  <a:ext uri="{FF2B5EF4-FFF2-40B4-BE49-F238E27FC236}">
                    <a16:creationId xmlns:a16="http://schemas.microsoft.com/office/drawing/2014/main" id="{EFA1B74F-993C-EC07-2223-C298BD28DB41}"/>
                  </a:ext>
                </a:extLst>
              </p:cNvPr>
              <p:cNvSpPr/>
              <p:nvPr/>
            </p:nvSpPr>
            <p:spPr>
              <a:xfrm rot="10800000">
                <a:off x="6999488" y="6756704"/>
                <a:ext cx="1126719" cy="992376"/>
              </a:xfrm>
              <a:prstGeom prst="trapezoid">
                <a:avLst>
                  <a:gd name="adj" fmla="val 40588"/>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grpSp>
      <p:sp>
        <p:nvSpPr>
          <p:cNvPr id="45" name="テキスト ボックス 44">
            <a:extLst>
              <a:ext uri="{FF2B5EF4-FFF2-40B4-BE49-F238E27FC236}">
                <a16:creationId xmlns:a16="http://schemas.microsoft.com/office/drawing/2014/main" id="{1B8B3FA9-B5F5-3689-5719-2815B0492F92}"/>
              </a:ext>
            </a:extLst>
          </p:cNvPr>
          <p:cNvSpPr txBox="1"/>
          <p:nvPr/>
        </p:nvSpPr>
        <p:spPr>
          <a:xfrm>
            <a:off x="3877043" y="8141161"/>
            <a:ext cx="2486690" cy="553998"/>
          </a:xfrm>
          <a:prstGeom prst="rect">
            <a:avLst/>
          </a:prstGeom>
          <a:noFill/>
        </p:spPr>
        <p:txBody>
          <a:bodyPr wrap="square" rtlCol="0">
            <a:spAutoFit/>
          </a:bodyPr>
          <a:lstStyle/>
          <a:p>
            <a:r>
              <a:rPr lang="en-US" altLang="ja-JP" sz="900" dirty="0"/>
              <a:t>Fig.2. </a:t>
            </a:r>
            <a:r>
              <a:rPr lang="ja-JP" altLang="en-US" sz="900" dirty="0"/>
              <a:t>全方位ミラーによるビジョンシステム</a:t>
            </a:r>
            <a:endParaRPr lang="en-US" altLang="ja-JP" sz="900" dirty="0"/>
          </a:p>
          <a:p>
            <a:r>
              <a:rPr lang="ja-JP" altLang="en-US" sz="700" dirty="0"/>
              <a:t>全方位ミラーは周辺のカラートラッキングはしやすいが、</a:t>
            </a:r>
            <a:endParaRPr lang="en-US" altLang="ja-JP" sz="700" dirty="0"/>
          </a:p>
          <a:p>
            <a:r>
              <a:rPr lang="ja-JP" altLang="en-US" sz="700" dirty="0"/>
              <a:t>ロボットから遠く離れた物体は認識しずらくコート上の</a:t>
            </a:r>
            <a:endParaRPr lang="en-US" altLang="ja-JP" sz="700" dirty="0"/>
          </a:p>
          <a:p>
            <a:r>
              <a:rPr lang="ja-JP" altLang="en-US" sz="700" dirty="0"/>
              <a:t>ての位置からボールにアプローチすることはできない。</a:t>
            </a:r>
            <a:endParaRPr lang="en-US" altLang="ja-JP" sz="800" dirty="0"/>
          </a:p>
        </p:txBody>
      </p:sp>
      <p:sp>
        <p:nvSpPr>
          <p:cNvPr id="50" name="テキスト ボックス 49">
            <a:extLst>
              <a:ext uri="{FF2B5EF4-FFF2-40B4-BE49-F238E27FC236}">
                <a16:creationId xmlns:a16="http://schemas.microsoft.com/office/drawing/2014/main" id="{CFE58AD3-62E5-D49E-1C5E-74CE88316B6B}"/>
              </a:ext>
            </a:extLst>
          </p:cNvPr>
          <p:cNvSpPr txBox="1"/>
          <p:nvPr/>
        </p:nvSpPr>
        <p:spPr>
          <a:xfrm>
            <a:off x="6363732" y="8141161"/>
            <a:ext cx="3100643" cy="569387"/>
          </a:xfrm>
          <a:prstGeom prst="rect">
            <a:avLst/>
          </a:prstGeom>
          <a:noFill/>
        </p:spPr>
        <p:txBody>
          <a:bodyPr wrap="square" rtlCol="0">
            <a:spAutoFit/>
          </a:bodyPr>
          <a:lstStyle/>
          <a:p>
            <a:r>
              <a:rPr lang="en-US" altLang="ja-JP" sz="900" dirty="0"/>
              <a:t>Fig.3. </a:t>
            </a:r>
            <a:r>
              <a:rPr lang="ja-JP" altLang="en-US" sz="900" dirty="0"/>
              <a:t>全方位ミラー</a:t>
            </a:r>
            <a:r>
              <a:rPr lang="en-US" altLang="ja-JP" sz="900" dirty="0"/>
              <a:t>+</a:t>
            </a:r>
            <a:r>
              <a:rPr lang="ja-JP" altLang="en-US" sz="900" dirty="0"/>
              <a:t>前後カメラによるビジョンシステム</a:t>
            </a:r>
            <a:endParaRPr lang="en-US" altLang="ja-JP" sz="900" dirty="0"/>
          </a:p>
          <a:p>
            <a:r>
              <a:rPr lang="ja-JP" altLang="en-US" sz="700" dirty="0"/>
              <a:t>全方位ミラーの弱点であった遠距離の視認性の弱さを、前後に搭載した</a:t>
            </a:r>
            <a:endParaRPr lang="en-US" altLang="ja-JP" sz="700" dirty="0"/>
          </a:p>
          <a:p>
            <a:r>
              <a:rPr lang="ja-JP" altLang="en-US" sz="700" dirty="0"/>
              <a:t>カメラでカバーすることで、コート上の遠く離れた位置にあるボール</a:t>
            </a:r>
            <a:endParaRPr lang="en-US" altLang="ja-JP" sz="700" dirty="0"/>
          </a:p>
          <a:p>
            <a:r>
              <a:rPr lang="ja-JP" altLang="en-US" sz="700" dirty="0"/>
              <a:t>でも認識してアプローチすることができるようになった。</a:t>
            </a:r>
            <a:endParaRPr lang="en-US" altLang="ja-JP" sz="800" dirty="0"/>
          </a:p>
        </p:txBody>
      </p:sp>
      <p:grpSp>
        <p:nvGrpSpPr>
          <p:cNvPr id="63" name="グループ化 62">
            <a:extLst>
              <a:ext uri="{FF2B5EF4-FFF2-40B4-BE49-F238E27FC236}">
                <a16:creationId xmlns:a16="http://schemas.microsoft.com/office/drawing/2014/main" id="{D21C5475-4FEF-45BB-DCF4-A40A22CB4245}"/>
              </a:ext>
            </a:extLst>
          </p:cNvPr>
          <p:cNvGrpSpPr/>
          <p:nvPr/>
        </p:nvGrpSpPr>
        <p:grpSpPr>
          <a:xfrm>
            <a:off x="9315258" y="4064491"/>
            <a:ext cx="4052481" cy="3051747"/>
            <a:chOff x="9381580" y="3315993"/>
            <a:chExt cx="4052481" cy="3051747"/>
          </a:xfrm>
        </p:grpSpPr>
        <p:sp>
          <p:nvSpPr>
            <p:cNvPr id="1345" name="テキスト ボックス 1344">
              <a:extLst>
                <a:ext uri="{FF2B5EF4-FFF2-40B4-BE49-F238E27FC236}">
                  <a16:creationId xmlns:a16="http://schemas.microsoft.com/office/drawing/2014/main" id="{CEC85EE4-56A1-534B-8D0B-C67EA5A67E2F}"/>
                </a:ext>
              </a:extLst>
            </p:cNvPr>
            <p:cNvSpPr txBox="1"/>
            <p:nvPr/>
          </p:nvSpPr>
          <p:spPr>
            <a:xfrm>
              <a:off x="9381581" y="3315993"/>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ドリブラー・キッカーの</a:t>
              </a:r>
              <a:r>
                <a:rPr kumimoji="1" lang="ja-JP" altLang="en-US" b="1" dirty="0">
                  <a:solidFill>
                    <a:schemeClr val="tx1">
                      <a:lumMod val="85000"/>
                      <a:lumOff val="15000"/>
                    </a:schemeClr>
                  </a:solidFill>
                </a:rPr>
                <a:t>「前後搭載」</a:t>
              </a:r>
              <a:r>
                <a:rPr kumimoji="1" lang="en-US" altLang="ja-JP" sz="1050" b="1" dirty="0">
                  <a:solidFill>
                    <a:schemeClr val="tx1">
                      <a:lumMod val="85000"/>
                      <a:lumOff val="15000"/>
                    </a:schemeClr>
                  </a:solidFill>
                </a:rPr>
                <a:t>(</a:t>
              </a:r>
              <a:r>
                <a:rPr kumimoji="1" lang="ja-JP" altLang="en-US" sz="1050" b="1" dirty="0">
                  <a:solidFill>
                    <a:schemeClr val="tx1">
                      <a:lumMod val="85000"/>
                      <a:lumOff val="15000"/>
                    </a:schemeClr>
                  </a:solidFill>
                </a:rPr>
                <a:t>開発中</a:t>
              </a:r>
              <a:r>
                <a:rPr kumimoji="1" lang="en-US" altLang="ja-JP" sz="1050" b="1" dirty="0">
                  <a:solidFill>
                    <a:schemeClr val="tx1">
                      <a:lumMod val="85000"/>
                      <a:lumOff val="15000"/>
                    </a:schemeClr>
                  </a:solidFill>
                </a:rPr>
                <a:t>)</a:t>
              </a:r>
              <a:endParaRPr kumimoji="1" lang="ja-JP" altLang="en-US" b="1" dirty="0">
                <a:solidFill>
                  <a:schemeClr val="tx1">
                    <a:lumMod val="85000"/>
                    <a:lumOff val="15000"/>
                  </a:schemeClr>
                </a:solidFill>
              </a:endParaRPr>
            </a:p>
          </p:txBody>
        </p:sp>
        <p:sp>
          <p:nvSpPr>
            <p:cNvPr id="1351" name="テキスト ボックス 1350">
              <a:extLst>
                <a:ext uri="{FF2B5EF4-FFF2-40B4-BE49-F238E27FC236}">
                  <a16:creationId xmlns:a16="http://schemas.microsoft.com/office/drawing/2014/main" id="{6A2B3FED-8F0A-F8CF-4A95-101F922802EF}"/>
                </a:ext>
              </a:extLst>
            </p:cNvPr>
            <p:cNvSpPr txBox="1"/>
            <p:nvPr/>
          </p:nvSpPr>
          <p:spPr>
            <a:xfrm>
              <a:off x="9381580" y="3643917"/>
              <a:ext cx="4052480" cy="2723823"/>
            </a:xfrm>
            <a:prstGeom prst="rect">
              <a:avLst/>
            </a:prstGeom>
            <a:noFill/>
          </p:spPr>
          <p:txBody>
            <a:bodyPr wrap="square" rtlCol="0">
              <a:spAutoFit/>
            </a:bodyPr>
            <a:lstStyle/>
            <a:p>
              <a:r>
                <a:rPr kumimoji="1" lang="ja-JP" altLang="en-US" sz="900" dirty="0">
                  <a:solidFill>
                    <a:schemeClr val="tx1">
                      <a:lumMod val="85000"/>
                      <a:lumOff val="15000"/>
                    </a:schemeClr>
                  </a:solidFill>
                </a:rPr>
                <a:t>　私たちのロボットには、ボールを運ぶ役割をする「ドリブラー」と、ボールを前方に蹴る役割をする「キッカー」が前後に搭載されています。私たちはこれらを用いて試合を有利に進めます。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前方にあるドリブラー・キッカーは、「ゴール方向に</a:t>
              </a:r>
              <a:r>
                <a:rPr kumimoji="1" lang="ja-JP" altLang="en-US" sz="900" b="1" dirty="0">
                  <a:solidFill>
                    <a:schemeClr val="tx1">
                      <a:lumMod val="85000"/>
                      <a:lumOff val="15000"/>
                    </a:schemeClr>
                  </a:solidFill>
                </a:rPr>
                <a:t>素早く・</a:t>
              </a:r>
              <a:endParaRPr kumimoji="1" lang="en-US" altLang="ja-JP" sz="900" b="1" dirty="0">
                <a:solidFill>
                  <a:schemeClr val="tx1">
                    <a:lumMod val="85000"/>
                    <a:lumOff val="15000"/>
                  </a:schemeClr>
                </a:solidFill>
              </a:endParaRPr>
            </a:p>
            <a:p>
              <a:r>
                <a:rPr kumimoji="1" lang="ja-JP" altLang="en-US" sz="900" b="1" dirty="0">
                  <a:solidFill>
                    <a:schemeClr val="tx1">
                      <a:lumMod val="85000"/>
                      <a:lumOff val="15000"/>
                    </a:schemeClr>
                  </a:solidFill>
                </a:rPr>
                <a:t>正確にシュートする</a:t>
              </a:r>
              <a:r>
                <a:rPr kumimoji="1" lang="ja-JP" altLang="en-US" sz="900" dirty="0">
                  <a:solidFill>
                    <a:schemeClr val="tx1">
                      <a:lumMod val="85000"/>
                      <a:lumOff val="15000"/>
                    </a:schemeClr>
                  </a:solidFill>
                </a:rPr>
                <a:t>」役割を担います。</a:t>
              </a:r>
              <a:r>
                <a:rPr kumimoji="1" lang="en-US" altLang="ja-JP" sz="900" dirty="0">
                  <a:solidFill>
                    <a:schemeClr val="tx1">
                      <a:lumMod val="85000"/>
                      <a:lumOff val="15000"/>
                    </a:schemeClr>
                  </a:solidFill>
                </a:rPr>
                <a:t>(Fig.5) </a:t>
              </a:r>
              <a:r>
                <a:rPr kumimoji="1" lang="ja-JP" altLang="en-US" sz="900" dirty="0">
                  <a:solidFill>
                    <a:schemeClr val="tx1">
                      <a:lumMod val="85000"/>
                      <a:lumOff val="15000"/>
                    </a:schemeClr>
                  </a:solidFill>
                </a:rPr>
                <a:t>ドリブラーでボールを</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補足した後、キッカーを用いて空いているゴールの方向へと蹴り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飛ばします。また、ドリブラーを用いることで、ゴールの横にあり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そのままではシュートすることができないボールも後ろに運んで</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ゴールすることが可能です。</a:t>
              </a:r>
              <a:endParaRPr kumimoji="1" lang="en-US" altLang="ja-JP" sz="3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後方にあるドリブラー・キッカーは、「</a:t>
              </a:r>
              <a:r>
                <a:rPr kumimoji="1" lang="ja-JP" altLang="en-US" sz="900" b="1" dirty="0">
                  <a:solidFill>
                    <a:schemeClr val="tx1">
                      <a:lumMod val="85000"/>
                      <a:lumOff val="15000"/>
                    </a:schemeClr>
                  </a:solidFill>
                </a:rPr>
                <a:t>ボールを隠して運び</a:t>
              </a:r>
              <a:r>
                <a:rPr kumimoji="1" lang="ja-JP" altLang="en-US" sz="900" dirty="0">
                  <a:solidFill>
                    <a:schemeClr val="tx1">
                      <a:lumMod val="85000"/>
                      <a:lumOff val="15000"/>
                    </a:schemeClr>
                  </a:solidFill>
                </a:rPr>
                <a:t>、</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相手に見せずにシュートする」役割を担います。</a:t>
              </a:r>
              <a:r>
                <a:rPr kumimoji="1" lang="en-US" altLang="ja-JP" sz="900" dirty="0">
                  <a:solidFill>
                    <a:schemeClr val="tx1">
                      <a:lumMod val="85000"/>
                      <a:lumOff val="15000"/>
                    </a:schemeClr>
                  </a:solidFill>
                </a:rPr>
                <a:t>(Fig.6) </a:t>
              </a:r>
              <a:r>
                <a:rPr kumimoji="1" lang="ja-JP" altLang="en-US" sz="900" dirty="0">
                  <a:solidFill>
                    <a:schemeClr val="tx1">
                      <a:lumMod val="85000"/>
                      <a:lumOff val="15000"/>
                    </a:schemeClr>
                  </a:solidFill>
                </a:rPr>
                <a:t>ロボットの後方に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存在しているボールは回り込むことなくドリブラーで捕捉し、後ろに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隠したままゴール前まで運びシュートを行います。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また、前後にドリブラー・キッカーをセットで設置することに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よって、ロボットの前後方向の向きに左右されず、常にボールに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対して最速でアプローチすることができるようになります。</a:t>
              </a:r>
              <a:endParaRPr kumimoji="1" lang="en-US" altLang="ja-JP" sz="900" dirty="0">
                <a:solidFill>
                  <a:schemeClr val="tx1">
                    <a:lumMod val="85000"/>
                    <a:lumOff val="15000"/>
                  </a:schemeClr>
                </a:solidFill>
              </a:endParaRPr>
            </a:p>
          </p:txBody>
        </p:sp>
      </p:grpSp>
      <p:grpSp>
        <p:nvGrpSpPr>
          <p:cNvPr id="1352" name="グループ化 1351">
            <a:extLst>
              <a:ext uri="{FF2B5EF4-FFF2-40B4-BE49-F238E27FC236}">
                <a16:creationId xmlns:a16="http://schemas.microsoft.com/office/drawing/2014/main" id="{28CBB743-2B1F-C428-79F6-E312BF34D56E}"/>
              </a:ext>
            </a:extLst>
          </p:cNvPr>
          <p:cNvGrpSpPr/>
          <p:nvPr/>
        </p:nvGrpSpPr>
        <p:grpSpPr>
          <a:xfrm>
            <a:off x="9307608" y="7265162"/>
            <a:ext cx="5569390" cy="1976492"/>
            <a:chOff x="9381580" y="5012109"/>
            <a:chExt cx="5569390" cy="1976492"/>
          </a:xfrm>
        </p:grpSpPr>
        <p:sp>
          <p:nvSpPr>
            <p:cNvPr id="1354" name="テキスト ボックス 1353">
              <a:extLst>
                <a:ext uri="{FF2B5EF4-FFF2-40B4-BE49-F238E27FC236}">
                  <a16:creationId xmlns:a16="http://schemas.microsoft.com/office/drawing/2014/main" id="{C1EE1E55-AD41-772A-36F8-37439C84CE9C}"/>
                </a:ext>
              </a:extLst>
            </p:cNvPr>
            <p:cNvSpPr txBox="1"/>
            <p:nvPr/>
          </p:nvSpPr>
          <p:spPr>
            <a:xfrm>
              <a:off x="9381581" y="5012109"/>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確実にゴールを守る</a:t>
              </a:r>
              <a:r>
                <a:rPr kumimoji="1" lang="ja-JP" altLang="en-US" b="1" dirty="0">
                  <a:solidFill>
                    <a:schemeClr val="tx1">
                      <a:lumMod val="85000"/>
                      <a:lumOff val="15000"/>
                    </a:schemeClr>
                  </a:solidFill>
                </a:rPr>
                <a:t>「キーパー」</a:t>
              </a:r>
              <a:r>
                <a:rPr kumimoji="1" lang="en-US" altLang="ja-JP" sz="1800" b="1" dirty="0">
                  <a:solidFill>
                    <a:schemeClr val="tx1">
                      <a:lumMod val="85000"/>
                      <a:lumOff val="15000"/>
                    </a:schemeClr>
                  </a:solidFill>
                </a:rPr>
                <a:t> </a:t>
              </a:r>
              <a:r>
                <a:rPr kumimoji="1" lang="en-US" altLang="ja-JP" sz="1050" b="1" dirty="0">
                  <a:solidFill>
                    <a:schemeClr val="tx1">
                      <a:lumMod val="85000"/>
                      <a:lumOff val="15000"/>
                    </a:schemeClr>
                  </a:solidFill>
                </a:rPr>
                <a:t>(</a:t>
              </a:r>
              <a:r>
                <a:rPr kumimoji="1" lang="ja-JP" altLang="en-US" sz="1050" b="1" dirty="0">
                  <a:solidFill>
                    <a:schemeClr val="tx1">
                      <a:lumMod val="85000"/>
                      <a:lumOff val="15000"/>
                    </a:schemeClr>
                  </a:solidFill>
                </a:rPr>
                <a:t>開発中</a:t>
              </a:r>
              <a:r>
                <a:rPr kumimoji="1" lang="en-US" altLang="ja-JP" sz="1050" b="1" dirty="0">
                  <a:solidFill>
                    <a:schemeClr val="tx1">
                      <a:lumMod val="85000"/>
                      <a:lumOff val="15000"/>
                    </a:schemeClr>
                  </a:solidFill>
                </a:rPr>
                <a:t>)</a:t>
              </a:r>
              <a:endParaRPr kumimoji="1" lang="ja-JP" altLang="en-US" b="1" dirty="0">
                <a:solidFill>
                  <a:schemeClr val="tx1">
                    <a:lumMod val="85000"/>
                    <a:lumOff val="15000"/>
                  </a:schemeClr>
                </a:solidFill>
              </a:endParaRPr>
            </a:p>
          </p:txBody>
        </p:sp>
        <p:sp>
          <p:nvSpPr>
            <p:cNvPr id="1357" name="テキスト ボックス 1356">
              <a:extLst>
                <a:ext uri="{FF2B5EF4-FFF2-40B4-BE49-F238E27FC236}">
                  <a16:creationId xmlns:a16="http://schemas.microsoft.com/office/drawing/2014/main" id="{438FB896-81E0-B5D5-3DE4-83F42714B1E8}"/>
                </a:ext>
              </a:extLst>
            </p:cNvPr>
            <p:cNvSpPr txBox="1"/>
            <p:nvPr/>
          </p:nvSpPr>
          <p:spPr>
            <a:xfrm>
              <a:off x="9381580" y="5372774"/>
              <a:ext cx="5569390" cy="1615827"/>
            </a:xfrm>
            <a:prstGeom prst="rect">
              <a:avLst/>
            </a:prstGeom>
            <a:noFill/>
          </p:spPr>
          <p:txBody>
            <a:bodyPr wrap="square" rtlCol="0">
              <a:spAutoFit/>
            </a:bodyPr>
            <a:lstStyle/>
            <a:p>
              <a:r>
                <a:rPr kumimoji="1" lang="ja-JP" altLang="en-US" sz="900" dirty="0">
                  <a:solidFill>
                    <a:schemeClr val="tx1">
                      <a:lumMod val="85000"/>
                      <a:lumOff val="15000"/>
                    </a:schemeClr>
                  </a:solidFill>
                </a:rPr>
                <a:t>　サッカーをするうえで、シュートされるのを防ぐ「キーパー」という役割は非常に重要になります。私たちは</a:t>
              </a:r>
              <a:r>
                <a:rPr kumimoji="1" lang="en-US" altLang="ja-JP" sz="900" dirty="0">
                  <a:solidFill>
                    <a:schemeClr val="tx1">
                      <a:lumMod val="85000"/>
                      <a:lumOff val="15000"/>
                    </a:schemeClr>
                  </a:solidFill>
                </a:rPr>
                <a:t>RCJ</a:t>
              </a:r>
              <a:r>
                <a:rPr kumimoji="1" lang="ja-JP" altLang="en-US" sz="900" dirty="0">
                  <a:solidFill>
                    <a:schemeClr val="tx1">
                      <a:lumMod val="85000"/>
                      <a:lumOff val="15000"/>
                    </a:schemeClr>
                  </a:solidFill>
                </a:rPr>
                <a:t>においてもキーパーの役割はとても大きいと考え、</a:t>
              </a:r>
              <a:r>
                <a:rPr kumimoji="1" lang="ja-JP" altLang="en-US" sz="900" b="1" dirty="0">
                  <a:solidFill>
                    <a:schemeClr val="tx1">
                      <a:lumMod val="85000"/>
                      <a:lumOff val="15000"/>
                    </a:schemeClr>
                  </a:solidFill>
                </a:rPr>
                <a:t>確実にゴールを守る</a:t>
              </a:r>
              <a:r>
                <a:rPr kumimoji="1" lang="ja-JP" altLang="en-US" sz="900" dirty="0">
                  <a:solidFill>
                    <a:schemeClr val="tx1">
                      <a:lumMod val="85000"/>
                      <a:lumOff val="15000"/>
                    </a:schemeClr>
                  </a:solidFill>
                </a:rPr>
                <a:t>キーパーを開発しています。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今までの私たちのキーパーは、「ボールに対して真正面から守る」手法をとっていました。</a:t>
              </a:r>
              <a:r>
                <a:rPr kumimoji="1" lang="en-US" altLang="ja-JP" sz="900" dirty="0">
                  <a:solidFill>
                    <a:schemeClr val="tx1">
                      <a:lumMod val="85000"/>
                      <a:lumOff val="15000"/>
                    </a:schemeClr>
                  </a:solidFill>
                </a:rPr>
                <a:t>(Fig.7) </a:t>
              </a:r>
            </a:p>
            <a:p>
              <a:r>
                <a:rPr kumimoji="1" lang="ja-JP" altLang="en-US" sz="900" dirty="0">
                  <a:solidFill>
                    <a:schemeClr val="tx1">
                      <a:lumMod val="85000"/>
                      <a:lumOff val="15000"/>
                    </a:schemeClr>
                  </a:solidFill>
                </a:rPr>
                <a:t>しかし、ゴール中心から離れた場所で守ることもあり、カメラでゴールを認識するチームが多いオープンリーグでは、斜めからのシュートを入れられてしまう可能性が非常に高まります。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そこで、私たちは</a:t>
              </a:r>
              <a:r>
                <a:rPr kumimoji="1" lang="ja-JP" altLang="en-US" sz="900" b="1" dirty="0">
                  <a:solidFill>
                    <a:schemeClr val="tx1">
                      <a:lumMod val="85000"/>
                      <a:lumOff val="15000"/>
                    </a:schemeClr>
                  </a:solidFill>
                </a:rPr>
                <a:t>「ゴールの中心とボールを結んだ線分と、ゴール前の白線の交点」で守る手法</a:t>
              </a:r>
              <a:r>
                <a:rPr kumimoji="1" lang="ja-JP" altLang="en-US" sz="900" dirty="0">
                  <a:solidFill>
                    <a:schemeClr val="tx1">
                      <a:lumMod val="85000"/>
                      <a:lumOff val="15000"/>
                    </a:schemeClr>
                  </a:solidFill>
                </a:rPr>
                <a:t>を開発しました。</a:t>
              </a:r>
              <a:r>
                <a:rPr kumimoji="1" lang="en-US" altLang="ja-JP" sz="900" dirty="0">
                  <a:solidFill>
                    <a:schemeClr val="tx1">
                      <a:lumMod val="85000"/>
                      <a:lumOff val="15000"/>
                    </a:schemeClr>
                  </a:solidFill>
                </a:rPr>
                <a:t>(Fig.8) </a:t>
              </a:r>
              <a:r>
                <a:rPr kumimoji="1" lang="ja-JP" altLang="en-US" sz="900" dirty="0">
                  <a:solidFill>
                    <a:schemeClr val="tx1">
                      <a:lumMod val="85000"/>
                      <a:lumOff val="15000"/>
                    </a:schemeClr>
                  </a:solidFill>
                </a:rPr>
                <a:t>この手法は、たとえゴール中心からボールが離れていても、相手ロボットからゴールを大きく隠すことができるため、シュートをさせにくい状況を作ることができます。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下の図に変化を示します。赤色・黄色の領域は、相手ロボットが自ゴールにシュートすることが可能な</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領域を示しています。</a:t>
              </a:r>
              <a:endParaRPr kumimoji="1" lang="en-US" altLang="ja-JP" sz="900" dirty="0">
                <a:solidFill>
                  <a:schemeClr val="tx1">
                    <a:lumMod val="85000"/>
                    <a:lumOff val="15000"/>
                  </a:schemeClr>
                </a:solidFill>
              </a:endParaRPr>
            </a:p>
          </p:txBody>
        </p:sp>
      </p:grpSp>
      <p:grpSp>
        <p:nvGrpSpPr>
          <p:cNvPr id="1044" name="グループ化 1043">
            <a:extLst>
              <a:ext uri="{FF2B5EF4-FFF2-40B4-BE49-F238E27FC236}">
                <a16:creationId xmlns:a16="http://schemas.microsoft.com/office/drawing/2014/main" id="{B638837F-D692-D79B-AE56-9DD97A1E3523}"/>
              </a:ext>
            </a:extLst>
          </p:cNvPr>
          <p:cNvGrpSpPr/>
          <p:nvPr/>
        </p:nvGrpSpPr>
        <p:grpSpPr>
          <a:xfrm>
            <a:off x="9783024" y="9188152"/>
            <a:ext cx="1862138" cy="1063368"/>
            <a:chOff x="12946396" y="8299765"/>
            <a:chExt cx="1862138" cy="1063368"/>
          </a:xfrm>
        </p:grpSpPr>
        <p:pic>
          <p:nvPicPr>
            <p:cNvPr id="1370" name="Picture 2">
              <a:extLst>
                <a:ext uri="{FF2B5EF4-FFF2-40B4-BE49-F238E27FC236}">
                  <a16:creationId xmlns:a16="http://schemas.microsoft.com/office/drawing/2014/main" id="{BC244ACC-F8F9-ED8A-5A3D-3FEC1330B7E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8413" t="8680" r="18448" b="59672"/>
            <a:stretch/>
          </p:blipFill>
          <p:spPr bwMode="auto">
            <a:xfrm rot="10800000">
              <a:off x="12946396" y="8398193"/>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73" name="フローチャート: 結合子 1372">
              <a:extLst>
                <a:ext uri="{FF2B5EF4-FFF2-40B4-BE49-F238E27FC236}">
                  <a16:creationId xmlns:a16="http://schemas.microsoft.com/office/drawing/2014/main" id="{AF85CD1D-19A6-F286-2C85-01D576F23F33}"/>
                </a:ext>
              </a:extLst>
            </p:cNvPr>
            <p:cNvSpPr/>
            <p:nvPr/>
          </p:nvSpPr>
          <p:spPr>
            <a:xfrm>
              <a:off x="13273436" y="8417777"/>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80" name="直線コネクタ 1379">
              <a:extLst>
                <a:ext uri="{FF2B5EF4-FFF2-40B4-BE49-F238E27FC236}">
                  <a16:creationId xmlns:a16="http://schemas.microsoft.com/office/drawing/2014/main" id="{D6B69C67-C06D-EF35-7D04-6150A4B0F224}"/>
                </a:ext>
              </a:extLst>
            </p:cNvPr>
            <p:cNvCxnSpPr>
              <a:cxnSpLocks/>
            </p:cNvCxnSpPr>
            <p:nvPr/>
          </p:nvCxnSpPr>
          <p:spPr>
            <a:xfrm>
              <a:off x="13327939" y="8526482"/>
              <a:ext cx="0" cy="6587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4" name="二等辺三角形 1403">
              <a:extLst>
                <a:ext uri="{FF2B5EF4-FFF2-40B4-BE49-F238E27FC236}">
                  <a16:creationId xmlns:a16="http://schemas.microsoft.com/office/drawing/2014/main" id="{B52C1AFF-FAA8-FCE1-1850-A8AFED846D50}"/>
                </a:ext>
              </a:extLst>
            </p:cNvPr>
            <p:cNvSpPr/>
            <p:nvPr/>
          </p:nvSpPr>
          <p:spPr>
            <a:xfrm rot="4073844">
              <a:off x="13379905" y="8445420"/>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3B3B"/>
                </a:highlight>
              </a:endParaRPr>
            </a:p>
          </p:txBody>
        </p:sp>
        <p:sp>
          <p:nvSpPr>
            <p:cNvPr id="1375" name="フローチャート: 結合子 1374">
              <a:extLst>
                <a:ext uri="{FF2B5EF4-FFF2-40B4-BE49-F238E27FC236}">
                  <a16:creationId xmlns:a16="http://schemas.microsoft.com/office/drawing/2014/main" id="{F34CC237-550F-FD5C-76B3-7FC5DA27EF7C}"/>
                </a:ext>
              </a:extLst>
            </p:cNvPr>
            <p:cNvSpPr/>
            <p:nvPr/>
          </p:nvSpPr>
          <p:spPr>
            <a:xfrm>
              <a:off x="13180679" y="871417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sp>
        <p:nvSpPr>
          <p:cNvPr id="1045" name="テキスト ボックス 1044">
            <a:extLst>
              <a:ext uri="{FF2B5EF4-FFF2-40B4-BE49-F238E27FC236}">
                <a16:creationId xmlns:a16="http://schemas.microsoft.com/office/drawing/2014/main" id="{702045DD-8DAF-5057-27CD-7609A6129770}"/>
              </a:ext>
            </a:extLst>
          </p:cNvPr>
          <p:cNvSpPr txBox="1"/>
          <p:nvPr/>
        </p:nvSpPr>
        <p:spPr>
          <a:xfrm>
            <a:off x="9783023" y="10199502"/>
            <a:ext cx="1862139" cy="200055"/>
          </a:xfrm>
          <a:prstGeom prst="rect">
            <a:avLst/>
          </a:prstGeom>
          <a:noFill/>
        </p:spPr>
        <p:txBody>
          <a:bodyPr wrap="square" rtlCol="0">
            <a:spAutoFit/>
          </a:bodyPr>
          <a:lstStyle/>
          <a:p>
            <a:pPr algn="ctr"/>
            <a:r>
              <a:rPr lang="en-US" altLang="ja-JP" sz="700" dirty="0"/>
              <a:t>Fig.7. </a:t>
            </a:r>
            <a:r>
              <a:rPr lang="ja-JP" altLang="en-US" sz="700" dirty="0"/>
              <a:t>ゴールをボール真正面から守る場合</a:t>
            </a:r>
          </a:p>
        </p:txBody>
      </p:sp>
      <p:sp>
        <p:nvSpPr>
          <p:cNvPr id="4" name="テキスト ボックス 3">
            <a:extLst>
              <a:ext uri="{FF2B5EF4-FFF2-40B4-BE49-F238E27FC236}">
                <a16:creationId xmlns:a16="http://schemas.microsoft.com/office/drawing/2014/main" id="{BD97CBFF-E912-0183-C5CE-2304B7AA10B0}"/>
              </a:ext>
            </a:extLst>
          </p:cNvPr>
          <p:cNvSpPr txBox="1"/>
          <p:nvPr/>
        </p:nvSpPr>
        <p:spPr>
          <a:xfrm>
            <a:off x="12300926" y="10199502"/>
            <a:ext cx="2418717" cy="200055"/>
          </a:xfrm>
          <a:prstGeom prst="rect">
            <a:avLst/>
          </a:prstGeom>
          <a:noFill/>
        </p:spPr>
        <p:txBody>
          <a:bodyPr wrap="square" rtlCol="0">
            <a:spAutoFit/>
          </a:bodyPr>
          <a:lstStyle/>
          <a:p>
            <a:pPr algn="ctr"/>
            <a:r>
              <a:rPr lang="en-US" altLang="ja-JP" sz="700" dirty="0"/>
              <a:t>Fig.8. </a:t>
            </a:r>
            <a:r>
              <a:rPr lang="ja-JP" altLang="en-US" sz="700" dirty="0"/>
              <a:t>ゴールの中心とボールを結んだ線分上で守る場合</a:t>
            </a:r>
            <a:endParaRPr lang="en-US" altLang="ja-JP" sz="700" dirty="0"/>
          </a:p>
        </p:txBody>
      </p:sp>
      <p:sp>
        <p:nvSpPr>
          <p:cNvPr id="32" name="テキスト ボックス 31">
            <a:extLst>
              <a:ext uri="{FF2B5EF4-FFF2-40B4-BE49-F238E27FC236}">
                <a16:creationId xmlns:a16="http://schemas.microsoft.com/office/drawing/2014/main" id="{2A40B5CA-6D5D-1916-824D-FB3C89B47C23}"/>
              </a:ext>
            </a:extLst>
          </p:cNvPr>
          <p:cNvSpPr txBox="1"/>
          <p:nvPr/>
        </p:nvSpPr>
        <p:spPr>
          <a:xfrm>
            <a:off x="7852320" y="10251520"/>
            <a:ext cx="1378505" cy="200055"/>
          </a:xfrm>
          <a:prstGeom prst="rect">
            <a:avLst/>
          </a:prstGeom>
          <a:noFill/>
        </p:spPr>
        <p:txBody>
          <a:bodyPr wrap="square" rtlCol="0">
            <a:spAutoFit/>
          </a:bodyPr>
          <a:lstStyle/>
          <a:p>
            <a:pPr algn="ctr"/>
            <a:r>
              <a:rPr lang="en-US" altLang="ja-JP" sz="700" dirty="0"/>
              <a:t>Fig.4. </a:t>
            </a:r>
            <a:r>
              <a:rPr lang="ja-JP" altLang="en-US" sz="700" dirty="0"/>
              <a:t>円形ラインセンサ</a:t>
            </a:r>
            <a:endParaRPr lang="en-US" altLang="ja-JP" sz="700" dirty="0"/>
          </a:p>
        </p:txBody>
      </p:sp>
      <p:grpSp>
        <p:nvGrpSpPr>
          <p:cNvPr id="1072" name="グループ化 1071">
            <a:extLst>
              <a:ext uri="{FF2B5EF4-FFF2-40B4-BE49-F238E27FC236}">
                <a16:creationId xmlns:a16="http://schemas.microsoft.com/office/drawing/2014/main" id="{9D9034DD-E841-7DF7-EDAA-C68CA98E0621}"/>
              </a:ext>
            </a:extLst>
          </p:cNvPr>
          <p:cNvGrpSpPr/>
          <p:nvPr/>
        </p:nvGrpSpPr>
        <p:grpSpPr>
          <a:xfrm>
            <a:off x="13166731" y="4045245"/>
            <a:ext cx="1910716" cy="1513835"/>
            <a:chOff x="13110014" y="4421980"/>
            <a:chExt cx="1910716" cy="1513835"/>
          </a:xfrm>
        </p:grpSpPr>
        <p:grpSp>
          <p:nvGrpSpPr>
            <p:cNvPr id="1071" name="グループ化 1070">
              <a:extLst>
                <a:ext uri="{FF2B5EF4-FFF2-40B4-BE49-F238E27FC236}">
                  <a16:creationId xmlns:a16="http://schemas.microsoft.com/office/drawing/2014/main" id="{2497FE25-067F-89DA-D561-E83FD214DA07}"/>
                </a:ext>
              </a:extLst>
            </p:cNvPr>
            <p:cNvGrpSpPr/>
            <p:nvPr/>
          </p:nvGrpSpPr>
          <p:grpSpPr>
            <a:xfrm>
              <a:off x="13246096" y="4421980"/>
              <a:ext cx="1638551" cy="1269208"/>
              <a:chOff x="13246096" y="4421980"/>
              <a:chExt cx="1638551" cy="1269208"/>
            </a:xfrm>
          </p:grpSpPr>
          <p:pic>
            <p:nvPicPr>
              <p:cNvPr id="53" name="Picture 2">
                <a:extLst>
                  <a:ext uri="{FF2B5EF4-FFF2-40B4-BE49-F238E27FC236}">
                    <a16:creationId xmlns:a16="http://schemas.microsoft.com/office/drawing/2014/main" id="{D074E322-6569-EBB5-820E-5DAB30B976E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8406" t="1286" r="7721" b="29330"/>
              <a:stretch/>
            </p:blipFill>
            <p:spPr bwMode="auto">
              <a:xfrm rot="10800000">
                <a:off x="13246096" y="4421980"/>
                <a:ext cx="1638551" cy="1269208"/>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4" name="フローチャート: 結合子 53">
                <a:extLst>
                  <a:ext uri="{FF2B5EF4-FFF2-40B4-BE49-F238E27FC236}">
                    <a16:creationId xmlns:a16="http://schemas.microsoft.com/office/drawing/2014/main" id="{ED9F755A-807A-ED24-1C68-4F5E5C238F7F}"/>
                  </a:ext>
                </a:extLst>
              </p:cNvPr>
              <p:cNvSpPr/>
              <p:nvPr/>
            </p:nvSpPr>
            <p:spPr>
              <a:xfrm>
                <a:off x="14427447" y="4478884"/>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56" name="フローチャート: 結合子 55">
                <a:extLst>
                  <a:ext uri="{FF2B5EF4-FFF2-40B4-BE49-F238E27FC236}">
                    <a16:creationId xmlns:a16="http://schemas.microsoft.com/office/drawing/2014/main" id="{01CC132C-9AD7-FE93-252F-6F551596BE33}"/>
                  </a:ext>
                </a:extLst>
              </p:cNvPr>
              <p:cNvSpPr/>
              <p:nvPr/>
            </p:nvSpPr>
            <p:spPr>
              <a:xfrm>
                <a:off x="14522583" y="4715280"/>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a:extLst>
                  <a:ext uri="{FF2B5EF4-FFF2-40B4-BE49-F238E27FC236}">
                    <a16:creationId xmlns:a16="http://schemas.microsoft.com/office/drawing/2014/main" id="{CE7820FA-3FDD-0C98-2874-90B7431162C6}"/>
                  </a:ext>
                </a:extLst>
              </p:cNvPr>
              <p:cNvSpPr/>
              <p:nvPr/>
            </p:nvSpPr>
            <p:spPr>
              <a:xfrm rot="2134045">
                <a:off x="14419142" y="5004067"/>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365" name="フローチャート: 結合子 1364">
                <a:extLst>
                  <a:ext uri="{FF2B5EF4-FFF2-40B4-BE49-F238E27FC236}">
                    <a16:creationId xmlns:a16="http://schemas.microsoft.com/office/drawing/2014/main" id="{881F2E81-2000-9A08-AF45-6A2D48815020}"/>
                  </a:ext>
                </a:extLst>
              </p:cNvPr>
              <p:cNvSpPr/>
              <p:nvPr/>
            </p:nvSpPr>
            <p:spPr>
              <a:xfrm>
                <a:off x="14427447" y="5227771"/>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67" name="直線コネクタ 1366">
                <a:extLst>
                  <a:ext uri="{FF2B5EF4-FFF2-40B4-BE49-F238E27FC236}">
                    <a16:creationId xmlns:a16="http://schemas.microsoft.com/office/drawing/2014/main" id="{D183D7FD-CFAC-65DC-EC92-06F4BC0CE6D7}"/>
                  </a:ext>
                </a:extLst>
              </p:cNvPr>
              <p:cNvCxnSpPr>
                <a:cxnSpLocks/>
              </p:cNvCxnSpPr>
              <p:nvPr/>
            </p:nvCxnSpPr>
            <p:spPr>
              <a:xfrm flipH="1">
                <a:off x="14576934" y="4835890"/>
                <a:ext cx="2" cy="151338"/>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3" name="直線コネクタ 1392">
                <a:extLst>
                  <a:ext uri="{FF2B5EF4-FFF2-40B4-BE49-F238E27FC236}">
                    <a16:creationId xmlns:a16="http://schemas.microsoft.com/office/drawing/2014/main" id="{0C188573-0F03-7E08-A2A9-C1D75E7DE18D}"/>
                  </a:ext>
                </a:extLst>
              </p:cNvPr>
              <p:cNvCxnSpPr>
                <a:cxnSpLocks/>
                <a:endCxn id="53" idx="0"/>
              </p:cNvCxnSpPr>
              <p:nvPr/>
            </p:nvCxnSpPr>
            <p:spPr>
              <a:xfrm flipH="1">
                <a:off x="14065371" y="5336476"/>
                <a:ext cx="375218" cy="354712"/>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9" name="フローチャート: 結合子 1398">
                <a:extLst>
                  <a:ext uri="{FF2B5EF4-FFF2-40B4-BE49-F238E27FC236}">
                    <a16:creationId xmlns:a16="http://schemas.microsoft.com/office/drawing/2014/main" id="{8A5327D4-4017-5F3E-F06E-9DA88EAE4A37}"/>
                  </a:ext>
                </a:extLst>
              </p:cNvPr>
              <p:cNvSpPr/>
              <p:nvPr/>
            </p:nvSpPr>
            <p:spPr>
              <a:xfrm>
                <a:off x="13361870" y="5263806"/>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0" name="フローチャート: 結合子 1399">
                <a:extLst>
                  <a:ext uri="{FF2B5EF4-FFF2-40B4-BE49-F238E27FC236}">
                    <a16:creationId xmlns:a16="http://schemas.microsoft.com/office/drawing/2014/main" id="{8523D037-5A1A-36F5-C8E9-4C9876BBC45B}"/>
                  </a:ext>
                </a:extLst>
              </p:cNvPr>
              <p:cNvSpPr/>
              <p:nvPr/>
            </p:nvSpPr>
            <p:spPr>
              <a:xfrm>
                <a:off x="13457006" y="550843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01" name="直線コネクタ 1400">
                <a:extLst>
                  <a:ext uri="{FF2B5EF4-FFF2-40B4-BE49-F238E27FC236}">
                    <a16:creationId xmlns:a16="http://schemas.microsoft.com/office/drawing/2014/main" id="{4159C992-77C7-A40E-81D4-48E5A5E90E0A}"/>
                  </a:ext>
                </a:extLst>
              </p:cNvPr>
              <p:cNvCxnSpPr>
                <a:cxnSpLocks/>
              </p:cNvCxnSpPr>
              <p:nvPr/>
            </p:nvCxnSpPr>
            <p:spPr>
              <a:xfrm flipV="1">
                <a:off x="13511360" y="5016761"/>
                <a:ext cx="0" cy="23098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1" name="フローチャート: 結合子 1030">
                <a:extLst>
                  <a:ext uri="{FF2B5EF4-FFF2-40B4-BE49-F238E27FC236}">
                    <a16:creationId xmlns:a16="http://schemas.microsoft.com/office/drawing/2014/main" id="{AFADB80A-8DEA-DB5C-370D-5B0BCDE03127}"/>
                  </a:ext>
                </a:extLst>
              </p:cNvPr>
              <p:cNvSpPr/>
              <p:nvPr/>
            </p:nvSpPr>
            <p:spPr>
              <a:xfrm rot="19826203">
                <a:off x="13357108" y="4701412"/>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33" name="フローチャート: 結合子 1032">
                <a:extLst>
                  <a:ext uri="{FF2B5EF4-FFF2-40B4-BE49-F238E27FC236}">
                    <a16:creationId xmlns:a16="http://schemas.microsoft.com/office/drawing/2014/main" id="{3FC3D0B2-9A41-6315-4E4E-7C4298765788}"/>
                  </a:ext>
                </a:extLst>
              </p:cNvPr>
              <p:cNvSpPr/>
              <p:nvPr/>
            </p:nvSpPr>
            <p:spPr>
              <a:xfrm rot="19826203">
                <a:off x="13526336" y="492623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37" name="直線コネクタ 1036">
                <a:extLst>
                  <a:ext uri="{FF2B5EF4-FFF2-40B4-BE49-F238E27FC236}">
                    <a16:creationId xmlns:a16="http://schemas.microsoft.com/office/drawing/2014/main" id="{245845B8-25D1-5C95-D91B-AC58CC34EF27}"/>
                  </a:ext>
                </a:extLst>
              </p:cNvPr>
              <p:cNvCxnSpPr>
                <a:cxnSpLocks/>
                <a:endCxn id="53" idx="0"/>
              </p:cNvCxnSpPr>
              <p:nvPr/>
            </p:nvCxnSpPr>
            <p:spPr>
              <a:xfrm>
                <a:off x="13621314" y="5029688"/>
                <a:ext cx="444057" cy="66150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48" name="テキスト ボックス 1047">
              <a:extLst>
                <a:ext uri="{FF2B5EF4-FFF2-40B4-BE49-F238E27FC236}">
                  <a16:creationId xmlns:a16="http://schemas.microsoft.com/office/drawing/2014/main" id="{34AAF3A3-2D9B-B8C1-ABF6-092D3B955475}"/>
                </a:ext>
              </a:extLst>
            </p:cNvPr>
            <p:cNvSpPr txBox="1"/>
            <p:nvPr/>
          </p:nvSpPr>
          <p:spPr>
            <a:xfrm>
              <a:off x="13110014" y="5735760"/>
              <a:ext cx="1910716" cy="200055"/>
            </a:xfrm>
            <a:prstGeom prst="rect">
              <a:avLst/>
            </a:prstGeom>
            <a:noFill/>
          </p:spPr>
          <p:txBody>
            <a:bodyPr wrap="square" rtlCol="0">
              <a:spAutoFit/>
            </a:bodyPr>
            <a:lstStyle/>
            <a:p>
              <a:pPr algn="ctr"/>
              <a:r>
                <a:rPr lang="en-US" altLang="ja-JP" sz="700" dirty="0"/>
                <a:t>Fig.5. </a:t>
              </a:r>
              <a:r>
                <a:rPr lang="ja-JP" altLang="en-US" sz="700" dirty="0"/>
                <a:t>前方のドリブラー・キッカーの動作</a:t>
              </a:r>
              <a:endParaRPr lang="en-US" altLang="ja-JP" sz="700" dirty="0"/>
            </a:p>
          </p:txBody>
        </p:sp>
      </p:grpSp>
      <p:sp>
        <p:nvSpPr>
          <p:cNvPr id="1063" name="矢印: 下 1062">
            <a:extLst>
              <a:ext uri="{FF2B5EF4-FFF2-40B4-BE49-F238E27FC236}">
                <a16:creationId xmlns:a16="http://schemas.microsoft.com/office/drawing/2014/main" id="{04933A23-800B-497C-503D-02AC5FE196A8}"/>
              </a:ext>
            </a:extLst>
          </p:cNvPr>
          <p:cNvSpPr/>
          <p:nvPr/>
        </p:nvSpPr>
        <p:spPr>
          <a:xfrm rot="16200000">
            <a:off x="11997869" y="9401112"/>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6" name="テキスト ボックス 1415">
            <a:extLst>
              <a:ext uri="{FF2B5EF4-FFF2-40B4-BE49-F238E27FC236}">
                <a16:creationId xmlns:a16="http://schemas.microsoft.com/office/drawing/2014/main" id="{734B087B-5024-291E-4A42-12CEFA5BE9B7}"/>
              </a:ext>
            </a:extLst>
          </p:cNvPr>
          <p:cNvSpPr txBox="1"/>
          <p:nvPr/>
        </p:nvSpPr>
        <p:spPr>
          <a:xfrm>
            <a:off x="14174576" y="4852185"/>
            <a:ext cx="385974"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20" name="テキスト ボックス 1419">
            <a:extLst>
              <a:ext uri="{FF2B5EF4-FFF2-40B4-BE49-F238E27FC236}">
                <a16:creationId xmlns:a16="http://schemas.microsoft.com/office/drawing/2014/main" id="{4747C714-D17D-A5D7-488B-6796768BC3BD}"/>
              </a:ext>
            </a:extLst>
          </p:cNvPr>
          <p:cNvSpPr txBox="1"/>
          <p:nvPr/>
        </p:nvSpPr>
        <p:spPr>
          <a:xfrm>
            <a:off x="13641176" y="4543917"/>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grpSp>
        <p:nvGrpSpPr>
          <p:cNvPr id="1424" name="グループ化 1423">
            <a:extLst>
              <a:ext uri="{FF2B5EF4-FFF2-40B4-BE49-F238E27FC236}">
                <a16:creationId xmlns:a16="http://schemas.microsoft.com/office/drawing/2014/main" id="{365A2DA8-5625-39C9-A748-7AECDCB1F1D6}"/>
              </a:ext>
            </a:extLst>
          </p:cNvPr>
          <p:cNvGrpSpPr/>
          <p:nvPr/>
        </p:nvGrpSpPr>
        <p:grpSpPr>
          <a:xfrm>
            <a:off x="13166731" y="5603651"/>
            <a:ext cx="1910716" cy="1716939"/>
            <a:chOff x="13166731" y="5721639"/>
            <a:chExt cx="1910716" cy="1716939"/>
          </a:xfrm>
        </p:grpSpPr>
        <p:pic>
          <p:nvPicPr>
            <p:cNvPr id="1065" name="Picture 2">
              <a:extLst>
                <a:ext uri="{FF2B5EF4-FFF2-40B4-BE49-F238E27FC236}">
                  <a16:creationId xmlns:a16="http://schemas.microsoft.com/office/drawing/2014/main" id="{D49C5979-E462-B733-1944-F0A285BDE33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8406" t="1286" r="7721" b="18227"/>
            <a:stretch/>
          </p:blipFill>
          <p:spPr bwMode="auto">
            <a:xfrm rot="10800000">
              <a:off x="13302814" y="5721639"/>
              <a:ext cx="1638551" cy="1472313"/>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6" name="テキスト ボックス 1065">
              <a:extLst>
                <a:ext uri="{FF2B5EF4-FFF2-40B4-BE49-F238E27FC236}">
                  <a16:creationId xmlns:a16="http://schemas.microsoft.com/office/drawing/2014/main" id="{9657E253-93B1-4BAC-F2F8-2EE34CC33997}"/>
                </a:ext>
              </a:extLst>
            </p:cNvPr>
            <p:cNvSpPr txBox="1"/>
            <p:nvPr/>
          </p:nvSpPr>
          <p:spPr>
            <a:xfrm>
              <a:off x="13166731" y="7238523"/>
              <a:ext cx="1910716" cy="200055"/>
            </a:xfrm>
            <a:prstGeom prst="rect">
              <a:avLst/>
            </a:prstGeom>
            <a:noFill/>
          </p:spPr>
          <p:txBody>
            <a:bodyPr wrap="square" rtlCol="0">
              <a:spAutoFit/>
            </a:bodyPr>
            <a:lstStyle/>
            <a:p>
              <a:pPr algn="ctr"/>
              <a:r>
                <a:rPr lang="en-US" altLang="ja-JP" sz="700" dirty="0"/>
                <a:t>Fig6. </a:t>
              </a:r>
              <a:r>
                <a:rPr lang="ja-JP" altLang="en-US" sz="700" dirty="0"/>
                <a:t>後方のドリブラー・キッカーの動作</a:t>
              </a:r>
              <a:endParaRPr lang="en-US" altLang="ja-JP" sz="700" dirty="0"/>
            </a:p>
          </p:txBody>
        </p:sp>
        <p:sp>
          <p:nvSpPr>
            <p:cNvPr id="1073" name="フローチャート: 結合子 1072">
              <a:extLst>
                <a:ext uri="{FF2B5EF4-FFF2-40B4-BE49-F238E27FC236}">
                  <a16:creationId xmlns:a16="http://schemas.microsoft.com/office/drawing/2014/main" id="{553F35B4-1621-B6F0-8C93-B9ECE0942218}"/>
                </a:ext>
              </a:extLst>
            </p:cNvPr>
            <p:cNvSpPr/>
            <p:nvPr/>
          </p:nvSpPr>
          <p:spPr>
            <a:xfrm>
              <a:off x="13516491" y="5913051"/>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74" name="フローチャート: 結合子 1073">
              <a:extLst>
                <a:ext uri="{FF2B5EF4-FFF2-40B4-BE49-F238E27FC236}">
                  <a16:creationId xmlns:a16="http://schemas.microsoft.com/office/drawing/2014/main" id="{1ECCBF2B-E86D-7814-ED18-2AAA49D15512}"/>
                </a:ext>
              </a:extLst>
            </p:cNvPr>
            <p:cNvSpPr/>
            <p:nvPr/>
          </p:nvSpPr>
          <p:spPr>
            <a:xfrm>
              <a:off x="13611627" y="585869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75" name="直線コネクタ 1074">
              <a:extLst>
                <a:ext uri="{FF2B5EF4-FFF2-40B4-BE49-F238E27FC236}">
                  <a16:creationId xmlns:a16="http://schemas.microsoft.com/office/drawing/2014/main" id="{567F54D7-B84F-FE83-EB2B-8DD19493F40F}"/>
                </a:ext>
              </a:extLst>
            </p:cNvPr>
            <p:cNvCxnSpPr>
              <a:cxnSpLocks/>
            </p:cNvCxnSpPr>
            <p:nvPr/>
          </p:nvCxnSpPr>
          <p:spPr>
            <a:xfrm>
              <a:off x="13665979" y="6235170"/>
              <a:ext cx="0" cy="263261"/>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0" name="フローチャート: 結合子 1079">
              <a:extLst>
                <a:ext uri="{FF2B5EF4-FFF2-40B4-BE49-F238E27FC236}">
                  <a16:creationId xmlns:a16="http://schemas.microsoft.com/office/drawing/2014/main" id="{CE0F6CDE-0C0D-D15B-2C6A-7D08782C03D1}"/>
                </a:ext>
              </a:extLst>
            </p:cNvPr>
            <p:cNvSpPr/>
            <p:nvPr/>
          </p:nvSpPr>
          <p:spPr>
            <a:xfrm>
              <a:off x="13516491" y="654235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81" name="フローチャート: 結合子 1080">
              <a:extLst>
                <a:ext uri="{FF2B5EF4-FFF2-40B4-BE49-F238E27FC236}">
                  <a16:creationId xmlns:a16="http://schemas.microsoft.com/office/drawing/2014/main" id="{1E9B29E7-24E4-07BE-9785-D2D1CB365321}"/>
                </a:ext>
              </a:extLst>
            </p:cNvPr>
            <p:cNvSpPr/>
            <p:nvPr/>
          </p:nvSpPr>
          <p:spPr>
            <a:xfrm>
              <a:off x="13706765" y="675491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4" name="矢印: 折線 1083">
              <a:extLst>
                <a:ext uri="{FF2B5EF4-FFF2-40B4-BE49-F238E27FC236}">
                  <a16:creationId xmlns:a16="http://schemas.microsoft.com/office/drawing/2014/main" id="{5DBD2218-FFD1-6265-D3A4-3C031271DF03}"/>
                </a:ext>
              </a:extLst>
            </p:cNvPr>
            <p:cNvSpPr/>
            <p:nvPr/>
          </p:nvSpPr>
          <p:spPr>
            <a:xfrm rot="3000109" flipV="1">
              <a:off x="13391053" y="6636530"/>
              <a:ext cx="194577" cy="158608"/>
            </a:xfrm>
            <a:prstGeom prst="bentArrow">
              <a:avLst>
                <a:gd name="adj1" fmla="val 12825"/>
                <a:gd name="adj2" fmla="val 18255"/>
                <a:gd name="adj3" fmla="val 24130"/>
                <a:gd name="adj4" fmla="val 758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85" name="直線コネクタ 1084">
              <a:extLst>
                <a:ext uri="{FF2B5EF4-FFF2-40B4-BE49-F238E27FC236}">
                  <a16:creationId xmlns:a16="http://schemas.microsoft.com/office/drawing/2014/main" id="{90F8DB6A-BA59-51F3-C118-C61C55FE2DA1}"/>
                </a:ext>
              </a:extLst>
            </p:cNvPr>
            <p:cNvCxnSpPr>
              <a:cxnSpLocks/>
              <a:endCxn id="1065" idx="0"/>
            </p:cNvCxnSpPr>
            <p:nvPr/>
          </p:nvCxnSpPr>
          <p:spPr>
            <a:xfrm>
              <a:off x="13815470" y="6863623"/>
              <a:ext cx="306619" cy="330329"/>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8" name="フローチャート: 結合子 1407">
              <a:extLst>
                <a:ext uri="{FF2B5EF4-FFF2-40B4-BE49-F238E27FC236}">
                  <a16:creationId xmlns:a16="http://schemas.microsoft.com/office/drawing/2014/main" id="{DD21AD35-92E7-5687-3931-16ABCF99619E}"/>
                </a:ext>
              </a:extLst>
            </p:cNvPr>
            <p:cNvSpPr/>
            <p:nvPr/>
          </p:nvSpPr>
          <p:spPr>
            <a:xfrm>
              <a:off x="14072923" y="5802960"/>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9" name="フローチャート: 結合子 1408">
              <a:extLst>
                <a:ext uri="{FF2B5EF4-FFF2-40B4-BE49-F238E27FC236}">
                  <a16:creationId xmlns:a16="http://schemas.microsoft.com/office/drawing/2014/main" id="{17B34FB7-C027-A3A3-FC39-9FCCE61F5194}"/>
                </a:ext>
              </a:extLst>
            </p:cNvPr>
            <p:cNvSpPr/>
            <p:nvPr/>
          </p:nvSpPr>
          <p:spPr>
            <a:xfrm>
              <a:off x="14168061" y="5749993"/>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10" name="直線コネクタ 1409">
              <a:extLst>
                <a:ext uri="{FF2B5EF4-FFF2-40B4-BE49-F238E27FC236}">
                  <a16:creationId xmlns:a16="http://schemas.microsoft.com/office/drawing/2014/main" id="{D66422C1-5E97-448D-232F-3C3BFA6D6D6F}"/>
                </a:ext>
              </a:extLst>
            </p:cNvPr>
            <p:cNvCxnSpPr>
              <a:cxnSpLocks/>
            </p:cNvCxnSpPr>
            <p:nvPr/>
          </p:nvCxnSpPr>
          <p:spPr>
            <a:xfrm>
              <a:off x="14222412" y="6126465"/>
              <a:ext cx="0" cy="18861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2" name="フローチャート: 結合子 1411">
              <a:extLst>
                <a:ext uri="{FF2B5EF4-FFF2-40B4-BE49-F238E27FC236}">
                  <a16:creationId xmlns:a16="http://schemas.microsoft.com/office/drawing/2014/main" id="{3C21FA80-4274-A9CD-F2BB-C2503EB33FDB}"/>
                </a:ext>
              </a:extLst>
            </p:cNvPr>
            <p:cNvSpPr/>
            <p:nvPr/>
          </p:nvSpPr>
          <p:spPr>
            <a:xfrm>
              <a:off x="14079438" y="639286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13" name="フローチャート: 結合子 1412">
              <a:extLst>
                <a:ext uri="{FF2B5EF4-FFF2-40B4-BE49-F238E27FC236}">
                  <a16:creationId xmlns:a16="http://schemas.microsoft.com/office/drawing/2014/main" id="{9A2747F5-8CAE-9BE0-01FB-D57AA7BF62B6}"/>
                </a:ext>
              </a:extLst>
            </p:cNvPr>
            <p:cNvSpPr/>
            <p:nvPr/>
          </p:nvSpPr>
          <p:spPr>
            <a:xfrm>
              <a:off x="14174576" y="633990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7" name="テキスト ボックス 1416">
              <a:extLst>
                <a:ext uri="{FF2B5EF4-FFF2-40B4-BE49-F238E27FC236}">
                  <a16:creationId xmlns:a16="http://schemas.microsoft.com/office/drawing/2014/main" id="{B32ECD3C-246C-8188-F6DE-0EECA2B49B74}"/>
                </a:ext>
              </a:extLst>
            </p:cNvPr>
            <p:cNvSpPr txBox="1"/>
            <p:nvPr/>
          </p:nvSpPr>
          <p:spPr>
            <a:xfrm>
              <a:off x="13737831" y="6738630"/>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19" name="矢印: 折線 1418">
              <a:extLst>
                <a:ext uri="{FF2B5EF4-FFF2-40B4-BE49-F238E27FC236}">
                  <a16:creationId xmlns:a16="http://schemas.microsoft.com/office/drawing/2014/main" id="{DE023AF5-DC50-85BF-CFBD-A88AB9FFDEF6}"/>
                </a:ext>
              </a:extLst>
            </p:cNvPr>
            <p:cNvSpPr/>
            <p:nvPr/>
          </p:nvSpPr>
          <p:spPr>
            <a:xfrm rot="7329193">
              <a:off x="14098063" y="6481726"/>
              <a:ext cx="547677" cy="499828"/>
            </a:xfrm>
            <a:prstGeom prst="bentArrow">
              <a:avLst>
                <a:gd name="adj1" fmla="val 4868"/>
                <a:gd name="adj2" fmla="val 12385"/>
                <a:gd name="adj3" fmla="val 15443"/>
                <a:gd name="adj4" fmla="val 7762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3" name="テキスト ボックス 1422">
              <a:extLst>
                <a:ext uri="{FF2B5EF4-FFF2-40B4-BE49-F238E27FC236}">
                  <a16:creationId xmlns:a16="http://schemas.microsoft.com/office/drawing/2014/main" id="{FC84CF97-579E-1737-302F-6988A1B2F323}"/>
                </a:ext>
              </a:extLst>
            </p:cNvPr>
            <p:cNvSpPr txBox="1"/>
            <p:nvPr/>
          </p:nvSpPr>
          <p:spPr>
            <a:xfrm>
              <a:off x="14465829" y="6542475"/>
              <a:ext cx="611618" cy="246221"/>
            </a:xfrm>
            <a:prstGeom prst="rect">
              <a:avLst/>
            </a:prstGeom>
            <a:noFill/>
          </p:spPr>
          <p:txBody>
            <a:bodyPr wrap="square" rtlCol="0">
              <a:spAutoFit/>
            </a:bodyPr>
            <a:lstStyle/>
            <a:p>
              <a:r>
                <a:rPr kumimoji="1" lang="ja-JP" altLang="en-US" sz="500" b="1" dirty="0">
                  <a:solidFill>
                    <a:schemeClr val="bg1"/>
                  </a:solidFill>
                </a:rPr>
                <a:t>マカオ</a:t>
              </a:r>
              <a:endParaRPr kumimoji="1" lang="en-US" altLang="ja-JP" sz="500" b="1" dirty="0">
                <a:solidFill>
                  <a:schemeClr val="bg1"/>
                </a:solidFill>
              </a:endParaRPr>
            </a:p>
            <a:p>
              <a:r>
                <a:rPr kumimoji="1" lang="ja-JP" altLang="en-US" sz="500" b="1" dirty="0">
                  <a:solidFill>
                    <a:schemeClr val="bg1"/>
                  </a:solidFill>
                </a:rPr>
                <a:t>シュート</a:t>
              </a:r>
            </a:p>
          </p:txBody>
        </p:sp>
      </p:grpSp>
      <p:grpSp>
        <p:nvGrpSpPr>
          <p:cNvPr id="1428" name="グループ化 1427">
            <a:extLst>
              <a:ext uri="{FF2B5EF4-FFF2-40B4-BE49-F238E27FC236}">
                <a16:creationId xmlns:a16="http://schemas.microsoft.com/office/drawing/2014/main" id="{66438913-0355-438F-DCC9-41CBA8A5198D}"/>
              </a:ext>
            </a:extLst>
          </p:cNvPr>
          <p:cNvGrpSpPr/>
          <p:nvPr/>
        </p:nvGrpSpPr>
        <p:grpSpPr>
          <a:xfrm>
            <a:off x="12574510" y="9188152"/>
            <a:ext cx="1862138" cy="1063368"/>
            <a:chOff x="12574510" y="9389731"/>
            <a:chExt cx="1862138" cy="1063368"/>
          </a:xfrm>
        </p:grpSpPr>
        <p:pic>
          <p:nvPicPr>
            <p:cNvPr id="1368" name="Picture 2">
              <a:extLst>
                <a:ext uri="{FF2B5EF4-FFF2-40B4-BE49-F238E27FC236}">
                  <a16:creationId xmlns:a16="http://schemas.microsoft.com/office/drawing/2014/main" id="{F49D14D0-C985-9884-F331-C75F388C136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8413" t="8680" r="18448" b="59672"/>
            <a:stretch/>
          </p:blipFill>
          <p:spPr bwMode="auto">
            <a:xfrm rot="10800000">
              <a:off x="12574510" y="9491515"/>
              <a:ext cx="1862138" cy="873980"/>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26" name="二等辺三角形 1403">
              <a:extLst>
                <a:ext uri="{FF2B5EF4-FFF2-40B4-BE49-F238E27FC236}">
                  <a16:creationId xmlns:a16="http://schemas.microsoft.com/office/drawing/2014/main" id="{ACA9CC2A-ED10-E705-9324-FCF303233109}"/>
                </a:ext>
              </a:extLst>
            </p:cNvPr>
            <p:cNvSpPr/>
            <p:nvPr/>
          </p:nvSpPr>
          <p:spPr>
            <a:xfrm rot="4073844">
              <a:off x="13006274" y="9535386"/>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alpha val="6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7" name="二等辺三角形 1026">
              <a:extLst>
                <a:ext uri="{FF2B5EF4-FFF2-40B4-BE49-F238E27FC236}">
                  <a16:creationId xmlns:a16="http://schemas.microsoft.com/office/drawing/2014/main" id="{00C6A3EC-84FE-DE98-66C4-9D7B21127F32}"/>
                </a:ext>
              </a:extLst>
            </p:cNvPr>
            <p:cNvSpPr/>
            <p:nvPr/>
          </p:nvSpPr>
          <p:spPr>
            <a:xfrm rot="2252755">
              <a:off x="12877718" y="9856812"/>
              <a:ext cx="1306194" cy="175218"/>
            </a:xfrm>
            <a:custGeom>
              <a:avLst/>
              <a:gdLst>
                <a:gd name="connsiteX0" fmla="*/ 0 w 794197"/>
                <a:gd name="connsiteY0" fmla="*/ 321515 h 321515"/>
                <a:gd name="connsiteX1" fmla="*/ 794197 w 794197"/>
                <a:gd name="connsiteY1" fmla="*/ 0 h 321515"/>
                <a:gd name="connsiteX2" fmla="*/ 794197 w 794197"/>
                <a:gd name="connsiteY2" fmla="*/ 321515 h 321515"/>
                <a:gd name="connsiteX3" fmla="*/ 0 w 794197"/>
                <a:gd name="connsiteY3" fmla="*/ 321515 h 321515"/>
                <a:gd name="connsiteX0" fmla="*/ 0 w 1307489"/>
                <a:gd name="connsiteY0" fmla="*/ 91336 h 91336"/>
                <a:gd name="connsiteX1" fmla="*/ 1307489 w 1307489"/>
                <a:gd name="connsiteY1" fmla="*/ 0 h 91336"/>
                <a:gd name="connsiteX2" fmla="*/ 794197 w 1307489"/>
                <a:gd name="connsiteY2" fmla="*/ 91336 h 91336"/>
                <a:gd name="connsiteX3" fmla="*/ 0 w 1307489"/>
                <a:gd name="connsiteY3" fmla="*/ 91336 h 91336"/>
                <a:gd name="connsiteX0" fmla="*/ 0 w 1307489"/>
                <a:gd name="connsiteY0" fmla="*/ 91336 h 181460"/>
                <a:gd name="connsiteX1" fmla="*/ 1307489 w 1307489"/>
                <a:gd name="connsiteY1" fmla="*/ 0 h 181460"/>
                <a:gd name="connsiteX2" fmla="*/ 1067695 w 1307489"/>
                <a:gd name="connsiteY2" fmla="*/ 181460 h 181460"/>
                <a:gd name="connsiteX3" fmla="*/ 0 w 1307489"/>
                <a:gd name="connsiteY3" fmla="*/ 91336 h 181460"/>
                <a:gd name="connsiteX0" fmla="*/ 0 w 1312872"/>
                <a:gd name="connsiteY0" fmla="*/ 119500 h 181460"/>
                <a:gd name="connsiteX1" fmla="*/ 1312872 w 1312872"/>
                <a:gd name="connsiteY1" fmla="*/ 0 h 181460"/>
                <a:gd name="connsiteX2" fmla="*/ 1073078 w 1312872"/>
                <a:gd name="connsiteY2" fmla="*/ 181460 h 181460"/>
                <a:gd name="connsiteX3" fmla="*/ 0 w 1312872"/>
                <a:gd name="connsiteY3" fmla="*/ 119500 h 181460"/>
                <a:gd name="connsiteX0" fmla="*/ 0 w 1312872"/>
                <a:gd name="connsiteY0" fmla="*/ 119500 h 168680"/>
                <a:gd name="connsiteX1" fmla="*/ 1312872 w 1312872"/>
                <a:gd name="connsiteY1" fmla="*/ 0 h 168680"/>
                <a:gd name="connsiteX2" fmla="*/ 1066259 w 1312872"/>
                <a:gd name="connsiteY2" fmla="*/ 168680 h 168680"/>
                <a:gd name="connsiteX3" fmla="*/ 0 w 1312872"/>
                <a:gd name="connsiteY3" fmla="*/ 119500 h 168680"/>
                <a:gd name="connsiteX0" fmla="*/ 0 w 1312872"/>
                <a:gd name="connsiteY0" fmla="*/ 119500 h 174344"/>
                <a:gd name="connsiteX1" fmla="*/ 1312872 w 1312872"/>
                <a:gd name="connsiteY1" fmla="*/ 0 h 174344"/>
                <a:gd name="connsiteX2" fmla="*/ 1070613 w 1312872"/>
                <a:gd name="connsiteY2" fmla="*/ 174344 h 174344"/>
                <a:gd name="connsiteX3" fmla="*/ 0 w 1312872"/>
                <a:gd name="connsiteY3" fmla="*/ 119500 h 174344"/>
                <a:gd name="connsiteX0" fmla="*/ 0 w 1306194"/>
                <a:gd name="connsiteY0" fmla="*/ 120374 h 175218"/>
                <a:gd name="connsiteX1" fmla="*/ 1306194 w 1306194"/>
                <a:gd name="connsiteY1" fmla="*/ 0 h 175218"/>
                <a:gd name="connsiteX2" fmla="*/ 1070613 w 1306194"/>
                <a:gd name="connsiteY2" fmla="*/ 175218 h 175218"/>
                <a:gd name="connsiteX3" fmla="*/ 0 w 1306194"/>
                <a:gd name="connsiteY3" fmla="*/ 120374 h 175218"/>
              </a:gdLst>
              <a:ahLst/>
              <a:cxnLst>
                <a:cxn ang="0">
                  <a:pos x="connsiteX0" y="connsiteY0"/>
                </a:cxn>
                <a:cxn ang="0">
                  <a:pos x="connsiteX1" y="connsiteY1"/>
                </a:cxn>
                <a:cxn ang="0">
                  <a:pos x="connsiteX2" y="connsiteY2"/>
                </a:cxn>
                <a:cxn ang="0">
                  <a:pos x="connsiteX3" y="connsiteY3"/>
                </a:cxn>
              </a:cxnLst>
              <a:rect l="l" t="t" r="r" b="b"/>
              <a:pathLst>
                <a:path w="1306194" h="175218">
                  <a:moveTo>
                    <a:pt x="0" y="120374"/>
                  </a:moveTo>
                  <a:lnTo>
                    <a:pt x="1306194" y="0"/>
                  </a:lnTo>
                  <a:lnTo>
                    <a:pt x="1070613" y="175218"/>
                  </a:lnTo>
                  <a:lnTo>
                    <a:pt x="0" y="120374"/>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フローチャート: 結合子 1405">
              <a:extLst>
                <a:ext uri="{FF2B5EF4-FFF2-40B4-BE49-F238E27FC236}">
                  <a16:creationId xmlns:a16="http://schemas.microsoft.com/office/drawing/2014/main" id="{37282DD3-2218-680C-9EE2-112700E65E2E}"/>
                </a:ext>
              </a:extLst>
            </p:cNvPr>
            <p:cNvSpPr/>
            <p:nvPr/>
          </p:nvSpPr>
          <p:spPr>
            <a:xfrm>
              <a:off x="12898376" y="9508296"/>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5" name="直線コネクタ 1024">
              <a:extLst>
                <a:ext uri="{FF2B5EF4-FFF2-40B4-BE49-F238E27FC236}">
                  <a16:creationId xmlns:a16="http://schemas.microsoft.com/office/drawing/2014/main" id="{903F54B5-FF76-F620-92BC-FD6FF5ACCBDB}"/>
                </a:ext>
              </a:extLst>
            </p:cNvPr>
            <p:cNvCxnSpPr>
              <a:cxnSpLocks/>
              <a:stCxn id="1406" idx="5"/>
              <a:endCxn id="1368" idx="0"/>
            </p:cNvCxnSpPr>
            <p:nvPr/>
          </p:nvCxnSpPr>
          <p:spPr>
            <a:xfrm>
              <a:off x="12991162" y="9601082"/>
              <a:ext cx="514417" cy="764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7" name="フローチャート: 結合子 1406">
              <a:extLst>
                <a:ext uri="{FF2B5EF4-FFF2-40B4-BE49-F238E27FC236}">
                  <a16:creationId xmlns:a16="http://schemas.microsoft.com/office/drawing/2014/main" id="{91891BD2-2A4C-FD38-0EC3-8EC280094E14}"/>
                </a:ext>
              </a:extLst>
            </p:cNvPr>
            <p:cNvSpPr/>
            <p:nvPr/>
          </p:nvSpPr>
          <p:spPr>
            <a:xfrm>
              <a:off x="12998350" y="973835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cxnSp>
        <p:nvCxnSpPr>
          <p:cNvPr id="1386" name="直線コネクタ 1385">
            <a:extLst>
              <a:ext uri="{FF2B5EF4-FFF2-40B4-BE49-F238E27FC236}">
                <a16:creationId xmlns:a16="http://schemas.microsoft.com/office/drawing/2014/main" id="{61ECF0AF-F9C3-FF95-A479-2E5D703DA1EB}"/>
              </a:ext>
            </a:extLst>
          </p:cNvPr>
          <p:cNvCxnSpPr>
            <a:cxnSpLocks/>
          </p:cNvCxnSpPr>
          <p:nvPr/>
        </p:nvCxnSpPr>
        <p:spPr>
          <a:xfrm>
            <a:off x="12469717" y="2768043"/>
            <a:ext cx="23368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02" name="正方形/長方形 1401">
            <a:extLst>
              <a:ext uri="{FF2B5EF4-FFF2-40B4-BE49-F238E27FC236}">
                <a16:creationId xmlns:a16="http://schemas.microsoft.com/office/drawing/2014/main" id="{BD2A3D23-EA90-B972-8609-A601602E3942}"/>
              </a:ext>
            </a:extLst>
          </p:cNvPr>
          <p:cNvSpPr/>
          <p:nvPr/>
        </p:nvSpPr>
        <p:spPr>
          <a:xfrm rot="5400000">
            <a:off x="13408412" y="2210191"/>
            <a:ext cx="465114" cy="181812"/>
          </a:xfrm>
          <a:prstGeom prst="rect">
            <a:avLst/>
          </a:prstGeom>
          <a:solidFill>
            <a:srgbClr val="7190F3"/>
          </a:solidFill>
          <a:ln>
            <a:noFill/>
          </a:ln>
          <a:effectLst>
            <a:outerShdw blurRad="50800" dist="38100" dir="5400000" algn="t"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p>
        </p:txBody>
      </p:sp>
      <p:sp>
        <p:nvSpPr>
          <p:cNvPr id="52" name="正方形/長方形 51">
            <a:extLst>
              <a:ext uri="{FF2B5EF4-FFF2-40B4-BE49-F238E27FC236}">
                <a16:creationId xmlns:a16="http://schemas.microsoft.com/office/drawing/2014/main" id="{EAC3E5EF-1FEF-01C1-1F1F-1E48AAF83C9E}"/>
              </a:ext>
            </a:extLst>
          </p:cNvPr>
          <p:cNvSpPr/>
          <p:nvPr/>
        </p:nvSpPr>
        <p:spPr>
          <a:xfrm>
            <a:off x="12084152" y="2066773"/>
            <a:ext cx="1647723" cy="181812"/>
          </a:xfrm>
          <a:prstGeom prst="rect">
            <a:avLst/>
          </a:prstGeom>
          <a:solidFill>
            <a:srgbClr val="7190F3"/>
          </a:solidFill>
          <a:ln>
            <a:noFill/>
          </a:ln>
          <a:effectLst>
            <a:outerShdw blurRad="50800" dist="38100" dir="10800000" algn="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    UART</a:t>
            </a:r>
            <a:endParaRPr kumimoji="1" lang="ja-JP" altLang="en-US" sz="900" b="1" dirty="0"/>
          </a:p>
        </p:txBody>
      </p:sp>
      <p:grpSp>
        <p:nvGrpSpPr>
          <p:cNvPr id="1394" name="グループ化 1393">
            <a:extLst>
              <a:ext uri="{FF2B5EF4-FFF2-40B4-BE49-F238E27FC236}">
                <a16:creationId xmlns:a16="http://schemas.microsoft.com/office/drawing/2014/main" id="{D19CE6A2-5EF0-5279-9035-C0CF044FB05A}"/>
              </a:ext>
            </a:extLst>
          </p:cNvPr>
          <p:cNvGrpSpPr/>
          <p:nvPr/>
        </p:nvGrpSpPr>
        <p:grpSpPr>
          <a:xfrm>
            <a:off x="9422700" y="294783"/>
            <a:ext cx="2822469" cy="1996095"/>
            <a:chOff x="9310689" y="979530"/>
            <a:chExt cx="2822469" cy="1996095"/>
          </a:xfrm>
        </p:grpSpPr>
        <p:sp>
          <p:nvSpPr>
            <p:cNvPr id="1350" name="正方形/長方形 1349">
              <a:extLst>
                <a:ext uri="{FF2B5EF4-FFF2-40B4-BE49-F238E27FC236}">
                  <a16:creationId xmlns:a16="http://schemas.microsoft.com/office/drawing/2014/main" id="{F72B324D-57DC-1CE1-85DE-D53135EAE544}"/>
                </a:ext>
              </a:extLst>
            </p:cNvPr>
            <p:cNvSpPr/>
            <p:nvPr/>
          </p:nvSpPr>
          <p:spPr>
            <a:xfrm>
              <a:off x="9310689" y="979530"/>
              <a:ext cx="2822469" cy="1996095"/>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メイン基板</a:t>
              </a:r>
              <a:r>
                <a:rPr kumimoji="1" lang="ja-JP" altLang="en-US" sz="800" b="1" dirty="0"/>
                <a:t> </a:t>
              </a:r>
              <a:r>
                <a:rPr kumimoji="1" lang="en-US" altLang="ja-JP" sz="800" b="1" dirty="0"/>
                <a:t> Main Board</a:t>
              </a:r>
              <a:endParaRPr kumimoji="1" lang="en-US" altLang="ja-JP" sz="200" b="1" dirty="0"/>
            </a:p>
            <a:p>
              <a:endParaRPr kumimoji="1" lang="en-US" altLang="ja-JP" sz="1100" b="1" dirty="0"/>
            </a:p>
          </p:txBody>
        </p:sp>
        <p:grpSp>
          <p:nvGrpSpPr>
            <p:cNvPr id="1379" name="グループ化 1378">
              <a:extLst>
                <a:ext uri="{FF2B5EF4-FFF2-40B4-BE49-F238E27FC236}">
                  <a16:creationId xmlns:a16="http://schemas.microsoft.com/office/drawing/2014/main" id="{E2209B11-FD18-26A6-4980-732E78983BB3}"/>
                </a:ext>
              </a:extLst>
            </p:cNvPr>
            <p:cNvGrpSpPr/>
            <p:nvPr/>
          </p:nvGrpSpPr>
          <p:grpSpPr>
            <a:xfrm>
              <a:off x="9486807" y="2257953"/>
              <a:ext cx="1009536" cy="647700"/>
              <a:chOff x="9603996" y="2032510"/>
              <a:chExt cx="1009536" cy="605915"/>
            </a:xfrm>
          </p:grpSpPr>
          <p:sp>
            <p:nvSpPr>
              <p:cNvPr id="1376" name="正方形/長方形 1375">
                <a:extLst>
                  <a:ext uri="{FF2B5EF4-FFF2-40B4-BE49-F238E27FC236}">
                    <a16:creationId xmlns:a16="http://schemas.microsoft.com/office/drawing/2014/main" id="{F912B6FA-C30C-989C-6C2B-9C1ACB864CA7}"/>
                  </a:ext>
                </a:extLst>
              </p:cNvPr>
              <p:cNvSpPr/>
              <p:nvPr/>
            </p:nvSpPr>
            <p:spPr>
              <a:xfrm>
                <a:off x="9603996" y="2032510"/>
                <a:ext cx="1009536" cy="60591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dirty="0"/>
              </a:p>
              <a:p>
                <a:pPr algn="ctr"/>
                <a:r>
                  <a:rPr kumimoji="1" lang="ja-JP" altLang="en-US" sz="900" b="1" dirty="0"/>
                  <a:t>ジャイロセンサ</a:t>
                </a:r>
                <a:endParaRPr kumimoji="1" lang="en-US" altLang="ja-JP" sz="900" b="1" dirty="0"/>
              </a:p>
              <a:p>
                <a:pPr algn="ctr"/>
                <a:endParaRPr kumimoji="1" lang="en-US" altLang="ja-JP" sz="400" dirty="0"/>
              </a:p>
              <a:p>
                <a:pPr algn="ctr"/>
                <a:r>
                  <a:rPr kumimoji="1" lang="en-US" altLang="ja-JP" sz="1400" dirty="0"/>
                  <a:t>          </a:t>
                </a:r>
                <a:r>
                  <a:rPr kumimoji="1" lang="en-US" altLang="ja-JP" sz="900" dirty="0"/>
                  <a:t>BNO055</a:t>
                </a:r>
              </a:p>
            </p:txBody>
          </p:sp>
          <p:pic>
            <p:nvPicPr>
              <p:cNvPr id="1378" name="Picture 8" descr="BNO055使用 9軸センサーフュージョンモジュールキット">
                <a:extLst>
                  <a:ext uri="{FF2B5EF4-FFF2-40B4-BE49-F238E27FC236}">
                    <a16:creationId xmlns:a16="http://schemas.microsoft.com/office/drawing/2014/main" id="{ED05D141-04DF-FFE5-445E-531482E5204D}"/>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0573" t="17727" r="19273" b="13833"/>
              <a:stretch/>
            </p:blipFill>
            <p:spPr bwMode="auto">
              <a:xfrm>
                <a:off x="9745333" y="2272682"/>
                <a:ext cx="299771" cy="255797"/>
              </a:xfrm>
              <a:prstGeom prst="rect">
                <a:avLst/>
              </a:prstGeom>
              <a:noFill/>
              <a:extLst>
                <a:ext uri="{909E8E84-426E-40DD-AFC4-6F175D3DCCD1}">
                  <a14:hiddenFill xmlns:a14="http://schemas.microsoft.com/office/drawing/2010/main">
                    <a:solidFill>
                      <a:srgbClr val="FFFFFF"/>
                    </a:solidFill>
                  </a14:hiddenFill>
                </a:ext>
              </a:extLst>
            </p:spPr>
          </p:pic>
        </p:grpSp>
        <p:sp>
          <p:nvSpPr>
            <p:cNvPr id="1389" name="正方形/長方形 1388">
              <a:extLst>
                <a:ext uri="{FF2B5EF4-FFF2-40B4-BE49-F238E27FC236}">
                  <a16:creationId xmlns:a16="http://schemas.microsoft.com/office/drawing/2014/main" id="{918D1F2E-E587-A9D2-93E7-408C9A7C7F61}"/>
                </a:ext>
              </a:extLst>
            </p:cNvPr>
            <p:cNvSpPr/>
            <p:nvPr/>
          </p:nvSpPr>
          <p:spPr>
            <a:xfrm>
              <a:off x="9826524" y="2085637"/>
              <a:ext cx="330101"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dirty="0"/>
                <a:t>I²C</a:t>
              </a:r>
              <a:endParaRPr kumimoji="1" lang="ja-JP" altLang="en-US" sz="900" dirty="0"/>
            </a:p>
          </p:txBody>
        </p:sp>
        <p:sp>
          <p:nvSpPr>
            <p:cNvPr id="1390" name="正方形/長方形 1389">
              <a:extLst>
                <a:ext uri="{FF2B5EF4-FFF2-40B4-BE49-F238E27FC236}">
                  <a16:creationId xmlns:a16="http://schemas.microsoft.com/office/drawing/2014/main" id="{4FA6FE59-9C5D-A836-C879-6C1B3A452A10}"/>
                </a:ext>
              </a:extLst>
            </p:cNvPr>
            <p:cNvSpPr/>
            <p:nvPr/>
          </p:nvSpPr>
          <p:spPr>
            <a:xfrm>
              <a:off x="10257016" y="1595843"/>
              <a:ext cx="824843"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dirty="0"/>
                <a:t>I²C</a:t>
              </a:r>
              <a:endParaRPr kumimoji="1" lang="ja-JP" altLang="en-US" sz="900" dirty="0"/>
            </a:p>
          </p:txBody>
        </p:sp>
        <p:grpSp>
          <p:nvGrpSpPr>
            <p:cNvPr id="1384" name="グループ化 1383">
              <a:extLst>
                <a:ext uri="{FF2B5EF4-FFF2-40B4-BE49-F238E27FC236}">
                  <a16:creationId xmlns:a16="http://schemas.microsoft.com/office/drawing/2014/main" id="{7C954A85-6515-F108-001D-E71055AB6273}"/>
                </a:ext>
              </a:extLst>
            </p:cNvPr>
            <p:cNvGrpSpPr/>
            <p:nvPr/>
          </p:nvGrpSpPr>
          <p:grpSpPr>
            <a:xfrm>
              <a:off x="10821746" y="1339989"/>
              <a:ext cx="1141550" cy="744933"/>
              <a:chOff x="10844075" y="1337080"/>
              <a:chExt cx="1141550" cy="744933"/>
            </a:xfrm>
          </p:grpSpPr>
          <p:sp>
            <p:nvSpPr>
              <p:cNvPr id="1381" name="正方形/長方形 1380">
                <a:extLst>
                  <a:ext uri="{FF2B5EF4-FFF2-40B4-BE49-F238E27FC236}">
                    <a16:creationId xmlns:a16="http://schemas.microsoft.com/office/drawing/2014/main" id="{1A39658C-EDC8-5DE5-2035-517F91DE7479}"/>
                  </a:ext>
                </a:extLst>
              </p:cNvPr>
              <p:cNvSpPr/>
              <p:nvPr/>
            </p:nvSpPr>
            <p:spPr>
              <a:xfrm>
                <a:off x="10844075" y="1337080"/>
                <a:ext cx="1141550" cy="744933"/>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72000" rIns="72000" rtlCol="0" anchor="t"/>
              <a:lstStyle/>
              <a:p>
                <a:endParaRPr kumimoji="1" lang="en-US" altLang="ja-JP" sz="100" dirty="0"/>
              </a:p>
              <a:p>
                <a:pPr algn="ctr"/>
                <a:r>
                  <a:rPr kumimoji="1" lang="en-US" altLang="ja-JP" sz="900" b="1" dirty="0"/>
                  <a:t>O-LED</a:t>
                </a:r>
                <a:r>
                  <a:rPr kumimoji="1" lang="ja-JP" altLang="en-US" sz="900" b="1" dirty="0"/>
                  <a:t>ディスプレイ</a:t>
                </a:r>
                <a:endParaRPr kumimoji="1" lang="en-US" altLang="ja-JP" sz="900" b="1" dirty="0"/>
              </a:p>
              <a:p>
                <a:pPr algn="ctr"/>
                <a:endParaRPr kumimoji="1" lang="en-US" altLang="ja-JP" sz="500" dirty="0"/>
              </a:p>
              <a:p>
                <a:pPr algn="ctr"/>
                <a:endParaRPr kumimoji="1" lang="en-US" altLang="ja-JP" sz="400" dirty="0"/>
              </a:p>
              <a:p>
                <a:pPr algn="ctr"/>
                <a:r>
                  <a:rPr kumimoji="1" lang="en-US" altLang="ja-JP" sz="1400" dirty="0"/>
                  <a:t>             </a:t>
                </a:r>
                <a:r>
                  <a:rPr kumimoji="1" lang="en-US" altLang="ja-JP" sz="900" dirty="0"/>
                  <a:t>SSD1306</a:t>
                </a:r>
              </a:p>
            </p:txBody>
          </p:sp>
          <p:pic>
            <p:nvPicPr>
              <p:cNvPr id="1383" name="Picture 24" descr="ESP8255でSSD1306を駆動">
                <a:extLst>
                  <a:ext uri="{FF2B5EF4-FFF2-40B4-BE49-F238E27FC236}">
                    <a16:creationId xmlns:a16="http://schemas.microsoft.com/office/drawing/2014/main" id="{B7FF476F-1CBA-584D-9551-160B1014E6B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2751" t="8366" r="23082" b="8935"/>
              <a:stretch/>
            </p:blipFill>
            <p:spPr bwMode="auto">
              <a:xfrm>
                <a:off x="10946957" y="1602885"/>
                <a:ext cx="466183" cy="400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0" name="グループ化 1359">
              <a:extLst>
                <a:ext uri="{FF2B5EF4-FFF2-40B4-BE49-F238E27FC236}">
                  <a16:creationId xmlns:a16="http://schemas.microsoft.com/office/drawing/2014/main" id="{4760976C-E3C4-D2E1-8CB4-F4671C3077F8}"/>
                </a:ext>
              </a:extLst>
            </p:cNvPr>
            <p:cNvGrpSpPr/>
            <p:nvPr/>
          </p:nvGrpSpPr>
          <p:grpSpPr>
            <a:xfrm>
              <a:off x="9489784" y="1340252"/>
              <a:ext cx="1003584" cy="745384"/>
              <a:chOff x="9419846" y="1346455"/>
              <a:chExt cx="1003584" cy="745384"/>
            </a:xfrm>
          </p:grpSpPr>
          <p:sp>
            <p:nvSpPr>
              <p:cNvPr id="1358" name="正方形/長方形 1357">
                <a:extLst>
                  <a:ext uri="{FF2B5EF4-FFF2-40B4-BE49-F238E27FC236}">
                    <a16:creationId xmlns:a16="http://schemas.microsoft.com/office/drawing/2014/main" id="{DA9EA755-8228-CD11-E512-40D722EA69D0}"/>
                  </a:ext>
                </a:extLst>
              </p:cNvPr>
              <p:cNvSpPr/>
              <p:nvPr/>
            </p:nvSpPr>
            <p:spPr>
              <a:xfrm>
                <a:off x="9419846" y="1346455"/>
                <a:ext cx="100358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endParaRPr kumimoji="1" lang="en-US" altLang="ja-JP" sz="100" dirty="0"/>
              </a:p>
              <a:p>
                <a:pPr algn="ctr"/>
                <a:r>
                  <a:rPr kumimoji="1" lang="ja-JP" altLang="en-US" sz="900" b="1" dirty="0"/>
                  <a:t>メインマイコン</a:t>
                </a:r>
                <a:endParaRPr kumimoji="1" lang="en-US" altLang="ja-JP" sz="900" b="1" dirty="0"/>
              </a:p>
              <a:p>
                <a:pPr algn="ctr"/>
                <a:endParaRPr kumimoji="1" lang="en-US" altLang="ja-JP" sz="900" dirty="0"/>
              </a:p>
              <a:p>
                <a:pPr algn="ctr"/>
                <a:endParaRPr kumimoji="1" lang="en-US" altLang="ja-JP" sz="900" dirty="0"/>
              </a:p>
              <a:p>
                <a:pPr algn="ctr"/>
                <a:endParaRPr kumimoji="1" lang="en-US" altLang="ja-JP" sz="600" dirty="0"/>
              </a:p>
              <a:p>
                <a:pPr algn="ctr"/>
                <a:r>
                  <a:rPr kumimoji="1" lang="en-US" altLang="ja-JP" sz="800" dirty="0"/>
                  <a:t>Teensy 4.0</a:t>
                </a:r>
                <a:endParaRPr kumimoji="1" lang="en-US" altLang="ja-JP" sz="600" dirty="0"/>
              </a:p>
            </p:txBody>
          </p:sp>
          <p:pic>
            <p:nvPicPr>
              <p:cNvPr id="1359" name="Picture 12" descr="Teensy® 4.0">
                <a:extLst>
                  <a:ext uri="{FF2B5EF4-FFF2-40B4-BE49-F238E27FC236}">
                    <a16:creationId xmlns:a16="http://schemas.microsoft.com/office/drawing/2014/main" id="{6E81851E-7A1C-91D5-5FBE-8A95044C74A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98223" y="1566528"/>
                <a:ext cx="646829" cy="31429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05" name="正方形/長方形 1404">
            <a:extLst>
              <a:ext uri="{FF2B5EF4-FFF2-40B4-BE49-F238E27FC236}">
                <a16:creationId xmlns:a16="http://schemas.microsoft.com/office/drawing/2014/main" id="{CB37EC74-2BD2-5C93-CA01-16A0DC1C84E9}"/>
              </a:ext>
            </a:extLst>
          </p:cNvPr>
          <p:cNvSpPr/>
          <p:nvPr/>
        </p:nvSpPr>
        <p:spPr>
          <a:xfrm rot="5400000">
            <a:off x="13408412" y="2210191"/>
            <a:ext cx="465114" cy="181812"/>
          </a:xfrm>
          <a:prstGeom prst="rect">
            <a:avLst/>
          </a:prstGeom>
          <a:solidFill>
            <a:srgbClr val="7190F3"/>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p>
        </p:txBody>
      </p:sp>
      <p:sp>
        <p:nvSpPr>
          <p:cNvPr id="1366" name="正方形/長方形 1365">
            <a:extLst>
              <a:ext uri="{FF2B5EF4-FFF2-40B4-BE49-F238E27FC236}">
                <a16:creationId xmlns:a16="http://schemas.microsoft.com/office/drawing/2014/main" id="{F3A1625E-87E0-F80C-F349-73D74AD187D3}"/>
              </a:ext>
            </a:extLst>
          </p:cNvPr>
          <p:cNvSpPr/>
          <p:nvPr/>
        </p:nvSpPr>
        <p:spPr>
          <a:xfrm>
            <a:off x="12411539" y="2472690"/>
            <a:ext cx="2442704" cy="1419862"/>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tIns="64800" rtlCol="0" anchor="t"/>
          <a:lstStyle/>
          <a:p>
            <a:endParaRPr kumimoji="1" lang="en-US" altLang="ja-JP" sz="100" b="1" dirty="0"/>
          </a:p>
          <a:p>
            <a:r>
              <a:rPr kumimoji="1" lang="ja-JP" altLang="en-US" sz="1400" b="1" dirty="0"/>
              <a:t>ビジョンシステム  </a:t>
            </a:r>
            <a:r>
              <a:rPr kumimoji="1" lang="en-US" altLang="ja-JP" sz="800" b="1" dirty="0"/>
              <a:t>Vision System</a:t>
            </a:r>
            <a:endParaRPr kumimoji="1" lang="en-US" altLang="ja-JP" sz="900" b="1" dirty="0"/>
          </a:p>
          <a:p>
            <a:endParaRPr kumimoji="1" lang="en-US" altLang="ja-JP" sz="400" b="1" dirty="0"/>
          </a:p>
          <a:p>
            <a:endParaRPr kumimoji="1" lang="en-US" altLang="ja-JP" sz="100" b="1" dirty="0"/>
          </a:p>
          <a:p>
            <a:r>
              <a:rPr kumimoji="1" lang="en-US" altLang="ja-JP" sz="1000" b="1" dirty="0" err="1"/>
              <a:t>UnitV</a:t>
            </a:r>
            <a:r>
              <a:rPr kumimoji="1" lang="en-US" altLang="ja-JP" sz="1000" b="1" dirty="0"/>
              <a:t> Ai Camera x 3</a:t>
            </a:r>
          </a:p>
          <a:p>
            <a:endParaRPr kumimoji="1" lang="en-US" altLang="ja-JP" sz="600" b="1" dirty="0"/>
          </a:p>
          <a:p>
            <a:r>
              <a:rPr kumimoji="1" lang="ja-JP" altLang="en-US" sz="600" dirty="0"/>
              <a:t>・全方位ミラーを用いて</a:t>
            </a:r>
            <a:r>
              <a:rPr kumimoji="1" lang="ja-JP" altLang="en-US" sz="600" b="1" dirty="0"/>
              <a:t>ロボットの近距離</a:t>
            </a:r>
            <a:endParaRPr kumimoji="1" lang="en-US" altLang="ja-JP" sz="600" b="1" dirty="0"/>
          </a:p>
          <a:p>
            <a:r>
              <a:rPr kumimoji="1" lang="ja-JP" altLang="en-US" sz="600" dirty="0"/>
              <a:t>　周辺を見る</a:t>
            </a:r>
            <a:endParaRPr kumimoji="1" lang="en-US" altLang="ja-JP" sz="600" dirty="0"/>
          </a:p>
          <a:p>
            <a:endParaRPr kumimoji="1" lang="en-US" altLang="ja-JP" sz="600" dirty="0"/>
          </a:p>
          <a:p>
            <a:r>
              <a:rPr kumimoji="1" lang="ja-JP" altLang="en-US" sz="600" dirty="0"/>
              <a:t>・前と後ろにカメラを搭載し</a:t>
            </a:r>
            <a:endParaRPr kumimoji="1" lang="en-US" altLang="ja-JP" sz="600" dirty="0"/>
          </a:p>
          <a:p>
            <a:r>
              <a:rPr kumimoji="1" lang="ja-JP" altLang="en-US" sz="600" dirty="0"/>
              <a:t>　遠距離にあるボール・ゴールを見る</a:t>
            </a:r>
            <a:endParaRPr kumimoji="1" lang="en-US" altLang="ja-JP" sz="600" dirty="0"/>
          </a:p>
          <a:p>
            <a:r>
              <a:rPr kumimoji="1" lang="ja-JP" altLang="en-US" sz="600" dirty="0"/>
              <a:t>　</a:t>
            </a:r>
            <a:r>
              <a:rPr kumimoji="1" lang="en-US" altLang="ja-JP" sz="600" dirty="0"/>
              <a:t>( </a:t>
            </a:r>
            <a:r>
              <a:rPr kumimoji="1" lang="ja-JP" altLang="en-US" sz="600" dirty="0"/>
              <a:t>詳しくは「</a:t>
            </a:r>
            <a:r>
              <a:rPr kumimoji="1" lang="ja-JP" altLang="en-US" sz="600" b="1" dirty="0"/>
              <a:t>確実にボールを</a:t>
            </a:r>
            <a:r>
              <a:rPr kumimoji="1" lang="en-US" altLang="ja-JP" sz="600" b="1" dirty="0"/>
              <a:t>『</a:t>
            </a:r>
            <a:r>
              <a:rPr kumimoji="1" lang="ja-JP" altLang="en-US" sz="600" b="1" dirty="0"/>
              <a:t>見る</a:t>
            </a:r>
            <a:r>
              <a:rPr kumimoji="1" lang="en-US" altLang="ja-JP" sz="600" b="1" dirty="0"/>
              <a:t>』</a:t>
            </a:r>
            <a:r>
              <a:rPr kumimoji="1" lang="ja-JP" altLang="en-US" sz="600" dirty="0"/>
              <a:t>」の</a:t>
            </a:r>
            <a:endParaRPr kumimoji="1" lang="en-US" altLang="ja-JP" sz="600" dirty="0"/>
          </a:p>
          <a:p>
            <a:r>
              <a:rPr kumimoji="1" lang="ja-JP" altLang="en-US" sz="600" dirty="0"/>
              <a:t>　  項目を参照 </a:t>
            </a:r>
            <a:r>
              <a:rPr kumimoji="1" lang="en-US" altLang="ja-JP" sz="600" dirty="0"/>
              <a:t>)</a:t>
            </a:r>
          </a:p>
        </p:txBody>
      </p:sp>
      <p:pic>
        <p:nvPicPr>
          <p:cNvPr id="1377" name="Picture 10" descr="M5STACK-U078-V-M12">
            <a:extLst>
              <a:ext uri="{FF2B5EF4-FFF2-40B4-BE49-F238E27FC236}">
                <a16:creationId xmlns:a16="http://schemas.microsoft.com/office/drawing/2014/main" id="{9866C112-4FA6-600E-4A12-877EA61F881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9860" t="23881" r="19925" b="10237"/>
          <a:stretch/>
        </p:blipFill>
        <p:spPr bwMode="auto">
          <a:xfrm>
            <a:off x="14046517" y="2930328"/>
            <a:ext cx="705469" cy="771851"/>
          </a:xfrm>
          <a:prstGeom prst="rect">
            <a:avLst/>
          </a:prstGeom>
          <a:noFill/>
          <a:extLst>
            <a:ext uri="{909E8E84-426E-40DD-AFC4-6F175D3DCCD1}">
              <a14:hiddenFill xmlns:a14="http://schemas.microsoft.com/office/drawing/2010/main">
                <a:solidFill>
                  <a:srgbClr val="FFFFFF"/>
                </a:solidFill>
              </a14:hiddenFill>
            </a:ext>
          </a:extLst>
        </p:spPr>
      </p:pic>
      <p:pic>
        <p:nvPicPr>
          <p:cNvPr id="1411" name="Picture 2">
            <a:extLst>
              <a:ext uri="{FF2B5EF4-FFF2-40B4-BE49-F238E27FC236}">
                <a16:creationId xmlns:a16="http://schemas.microsoft.com/office/drawing/2014/main" id="{92C02F59-649C-5B60-C48E-461DBB0F87A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52320" y="4467225"/>
            <a:ext cx="1247476" cy="1103606"/>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14" name="テキスト ボックス 1413">
            <a:extLst>
              <a:ext uri="{FF2B5EF4-FFF2-40B4-BE49-F238E27FC236}">
                <a16:creationId xmlns:a16="http://schemas.microsoft.com/office/drawing/2014/main" id="{8034A8C8-C0CB-4EE7-425F-0FE2A9328D60}"/>
              </a:ext>
            </a:extLst>
          </p:cNvPr>
          <p:cNvSpPr txBox="1"/>
          <p:nvPr/>
        </p:nvSpPr>
        <p:spPr>
          <a:xfrm>
            <a:off x="7706510" y="5635852"/>
            <a:ext cx="1539096" cy="446276"/>
          </a:xfrm>
          <a:prstGeom prst="rect">
            <a:avLst/>
          </a:prstGeom>
          <a:noFill/>
        </p:spPr>
        <p:txBody>
          <a:bodyPr wrap="square" rtlCol="0">
            <a:spAutoFit/>
          </a:bodyPr>
          <a:lstStyle/>
          <a:p>
            <a:pPr algn="ctr"/>
            <a:r>
              <a:rPr lang="en-US" altLang="ja-JP" sz="900" dirty="0"/>
              <a:t>Fig.1. </a:t>
            </a:r>
            <a:r>
              <a:rPr lang="ja-JP" altLang="en-US" sz="900" dirty="0"/>
              <a:t>ビジョンシステム</a:t>
            </a:r>
            <a:endParaRPr lang="en-US" altLang="ja-JP" sz="900" dirty="0"/>
          </a:p>
          <a:p>
            <a:pPr algn="ctr"/>
            <a:r>
              <a:rPr lang="ja-JP" altLang="en-US" sz="700" dirty="0"/>
              <a:t>画像中央に</a:t>
            </a:r>
            <a:r>
              <a:rPr lang="en-US" altLang="ja-JP" sz="700" dirty="0"/>
              <a:t>1</a:t>
            </a:r>
            <a:r>
              <a:rPr lang="ja-JP" altLang="en-US" sz="700" dirty="0"/>
              <a:t>つ</a:t>
            </a:r>
            <a:r>
              <a:rPr lang="en-US" altLang="ja-JP" sz="700" dirty="0"/>
              <a:t>(</a:t>
            </a:r>
            <a:r>
              <a:rPr lang="ja-JP" altLang="en-US" sz="700" dirty="0"/>
              <a:t>全方位ミラー用</a:t>
            </a:r>
            <a:r>
              <a:rPr lang="en-US" altLang="ja-JP" sz="700" dirty="0"/>
              <a:t>)</a:t>
            </a:r>
          </a:p>
          <a:p>
            <a:pPr algn="ctr"/>
            <a:r>
              <a:rPr lang="ja-JP" altLang="en-US" sz="700" dirty="0"/>
              <a:t>左右に</a:t>
            </a:r>
            <a:r>
              <a:rPr lang="en-US" altLang="ja-JP" sz="700" dirty="0"/>
              <a:t>1</a:t>
            </a:r>
            <a:r>
              <a:rPr lang="ja-JP" altLang="en-US" sz="700" dirty="0"/>
              <a:t>つずつ</a:t>
            </a:r>
            <a:r>
              <a:rPr lang="en-US" altLang="ja-JP" sz="700" dirty="0"/>
              <a:t>(</a:t>
            </a:r>
            <a:r>
              <a:rPr lang="ja-JP" altLang="en-US" sz="700" dirty="0"/>
              <a:t>遠距離用</a:t>
            </a:r>
            <a:r>
              <a:rPr lang="en-US" altLang="ja-JP" sz="700" dirty="0"/>
              <a:t>)</a:t>
            </a:r>
            <a:r>
              <a:rPr lang="ja-JP" altLang="en-US" sz="700" dirty="0"/>
              <a:t>搭載</a:t>
            </a:r>
            <a:endParaRPr lang="en-US" altLang="ja-JP" sz="700" dirty="0"/>
          </a:p>
        </p:txBody>
      </p:sp>
      <p:sp>
        <p:nvSpPr>
          <p:cNvPr id="1415" name="正方形/長方形 1414">
            <a:extLst>
              <a:ext uri="{FF2B5EF4-FFF2-40B4-BE49-F238E27FC236}">
                <a16:creationId xmlns:a16="http://schemas.microsoft.com/office/drawing/2014/main" id="{405B925D-D5C7-8954-B5DF-E12682500582}"/>
              </a:ext>
            </a:extLst>
          </p:cNvPr>
          <p:cNvSpPr/>
          <p:nvPr/>
        </p:nvSpPr>
        <p:spPr>
          <a:xfrm rot="5400000">
            <a:off x="7387193" y="3446448"/>
            <a:ext cx="563435" cy="223739"/>
          </a:xfrm>
          <a:prstGeom prst="rect">
            <a:avLst/>
          </a:prstGeom>
          <a:solidFill>
            <a:srgbClr val="FF3F3F"/>
          </a:solidFill>
          <a:ln>
            <a:noFill/>
          </a:ln>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1000" b="1" dirty="0"/>
          </a:p>
        </p:txBody>
      </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1259</TotalTime>
  <Words>1338</Words>
  <Application>Microsoft Office PowerPoint</Application>
  <PresentationFormat>ユーザー設定</PresentationFormat>
  <Paragraphs>191</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游ゴシック</vt:lpstr>
      <vt:lpstr>Arial</vt:lpstr>
      <vt:lpstr>Calibri</vt:lpstr>
      <vt:lpstr>Calibri Light</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21</cp:revision>
  <dcterms:created xsi:type="dcterms:W3CDTF">2023-11-04T14:19:00Z</dcterms:created>
  <dcterms:modified xsi:type="dcterms:W3CDTF">2024-12-07T11:57:06Z</dcterms:modified>
</cp:coreProperties>
</file>